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37"/>
  </p:notesMasterIdLst>
  <p:sldIdLst>
    <p:sldId id="256" r:id="rId3"/>
    <p:sldId id="257" r:id="rId4"/>
    <p:sldId id="258" r:id="rId5"/>
    <p:sldId id="259" r:id="rId6"/>
    <p:sldId id="260" r:id="rId7"/>
    <p:sldId id="262" r:id="rId8"/>
    <p:sldId id="290" r:id="rId9"/>
    <p:sldId id="282" r:id="rId10"/>
    <p:sldId id="291" r:id="rId11"/>
    <p:sldId id="263" r:id="rId12"/>
    <p:sldId id="283" r:id="rId13"/>
    <p:sldId id="284" r:id="rId14"/>
    <p:sldId id="285" r:id="rId15"/>
    <p:sldId id="286" r:id="rId16"/>
    <p:sldId id="287" r:id="rId17"/>
    <p:sldId id="288"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08"/>
    <p:restoredTop sz="94671"/>
  </p:normalViewPr>
  <p:slideViewPr>
    <p:cSldViewPr snapToGrid="0" snapToObjects="1">
      <p:cViewPr>
        <p:scale>
          <a:sx n="121" d="100"/>
          <a:sy n="121" d="100"/>
        </p:scale>
        <p:origin x="648"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37250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6915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0290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8480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3797300" rtl="0">
              <a:lnSpc>
                <a:spcPct val="115000"/>
              </a:lnSpc>
              <a:spcBef>
                <a:spcPts val="0"/>
              </a:spcBef>
              <a:spcAft>
                <a:spcPts val="0"/>
              </a:spcAft>
              <a:buClr>
                <a:schemeClr val="dk1"/>
              </a:buClr>
              <a:buSzPts val="1100"/>
              <a:buFont typeface="Arial"/>
              <a:buNone/>
            </a:pPr>
            <a:endParaRPr sz="1050" i="1">
              <a:solidFill>
                <a:schemeClr val="dk1"/>
              </a:solidFill>
              <a:latin typeface="Playfair Display"/>
              <a:ea typeface="Playfair Display"/>
              <a:cs typeface="Playfair Display"/>
              <a:sym typeface="Playfair Display"/>
            </a:endParaRPr>
          </a:p>
          <a:p>
            <a:pPr marL="0" lvl="0" indent="0">
              <a:spcBef>
                <a:spcPts val="0"/>
              </a:spcBef>
              <a:spcAft>
                <a:spcPts val="0"/>
              </a:spcAft>
              <a:buNone/>
            </a:pPr>
            <a:endParaRPr/>
          </a:p>
        </p:txBody>
      </p:sp>
    </p:spTree>
    <p:extLst>
      <p:ext uri="{BB962C8B-B14F-4D97-AF65-F5344CB8AC3E}">
        <p14:creationId xmlns:p14="http://schemas.microsoft.com/office/powerpoint/2010/main" val="702376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15010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1. After a detailed and theoretic explanation about the method, I present how this method will be applied to datasets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050" i="1">
                <a:solidFill>
                  <a:schemeClr val="dk1"/>
                </a:solidFill>
                <a:latin typeface="Calibri"/>
                <a:ea typeface="Calibri"/>
                <a:cs typeface="Calibri"/>
                <a:sym typeface="Calibri"/>
              </a:rPr>
              <a:t>The dataset covers a whole generation from 1 years old - 94 years old. Also is balanced in gender. Female to male ratio is 1. Most significantly all silhouette images are in high quality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sz="1050">
              <a:solidFill>
                <a:schemeClr val="dk1"/>
              </a:solidFill>
              <a:latin typeface="Playfair Display"/>
              <a:ea typeface="Playfair Display"/>
              <a:cs typeface="Playfair Display"/>
              <a:sym typeface="Playfair Display"/>
            </a:endParaRPr>
          </a:p>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After training with different total iterations, the model with 1.8 million iterations and 94.5% precision is chosen for testing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sz="1050" i="1">
              <a:solidFill>
                <a:schemeClr val="dk1"/>
              </a:solidFill>
              <a:latin typeface="Calibri"/>
              <a:ea typeface="Calibri"/>
              <a:cs typeface="Calibri"/>
              <a:sym typeface="Calibri"/>
            </a:endParaRPr>
          </a:p>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379730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View angle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3797300" rtl="0">
              <a:lnSpc>
                <a:spcPct val="115000"/>
              </a:lnSpc>
              <a:spcBef>
                <a:spcPts val="0"/>
              </a:spcBef>
              <a:spcAft>
                <a:spcPts val="0"/>
              </a:spcAft>
              <a:buClr>
                <a:schemeClr val="dk1"/>
              </a:buClr>
              <a:buSzPts val="1100"/>
              <a:buFont typeface="Arial"/>
              <a:buNone/>
            </a:pPr>
            <a:endParaRPr sz="1050" i="1">
              <a:solidFill>
                <a:schemeClr val="dk1"/>
              </a:solidFill>
              <a:latin typeface="Playfair Display"/>
              <a:ea typeface="Playfair Display"/>
              <a:cs typeface="Playfair Display"/>
              <a:sym typeface="Playfair Display"/>
            </a:endParaRPr>
          </a:p>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The variety of popular statistics for luminance contrast mostly reflects the fact that the adaptation state of the eye is affected differently by different kinds of stimulus pattern.</a:t>
            </a:r>
            <a:endParaRPr lang="en-US" b="1" dirty="0" smtClean="0"/>
          </a:p>
          <a:p>
            <a:pPr marL="0" lvl="0" indent="0"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52528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46110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111111"/>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598400" y="1763225"/>
            <a:ext cx="5947200" cy="1159800"/>
          </a:xfrm>
          <a:prstGeom prst="rect">
            <a:avLst/>
          </a:prstGeom>
        </p:spPr>
        <p:txBody>
          <a:bodyPr spcFirstLastPara="1" wrap="square" lIns="91425" tIns="91425" rIns="91425" bIns="91425" anchor="t" anchorCtr="0"/>
          <a:lstStyle>
            <a:lvl1pPr lvl="0" algn="ctr">
              <a:spcBef>
                <a:spcPts val="0"/>
              </a:spcBef>
              <a:spcAft>
                <a:spcPts val="0"/>
              </a:spcAft>
              <a:buClr>
                <a:srgbClr val="FFFFFF"/>
              </a:buClr>
              <a:buSzPts val="4800"/>
              <a:buNone/>
              <a:defRPr sz="4800" b="1">
                <a:solidFill>
                  <a:srgbClr val="FFFFFF"/>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a:endParaRPr/>
          </a:p>
        </p:txBody>
      </p:sp>
      <p:grpSp>
        <p:nvGrpSpPr>
          <p:cNvPr id="10" name="Shape 10"/>
          <p:cNvGrpSpPr/>
          <p:nvPr/>
        </p:nvGrpSpPr>
        <p:grpSpPr>
          <a:xfrm>
            <a:off x="3239978" y="-11"/>
            <a:ext cx="2664079" cy="1326980"/>
            <a:chOff x="3578850" y="-50"/>
            <a:chExt cx="1816500" cy="904800"/>
          </a:xfrm>
        </p:grpSpPr>
        <p:sp>
          <p:nvSpPr>
            <p:cNvPr id="11" name="Shape 11"/>
            <p:cNvSpPr/>
            <p:nvPr/>
          </p:nvSpPr>
          <p:spPr>
            <a:xfrm rot="10800000">
              <a:off x="3578850" y="-50"/>
              <a:ext cx="1816500" cy="904800"/>
            </a:xfrm>
            <a:prstGeom prst="triangle">
              <a:avLst>
                <a:gd name="adj" fmla="val 50000"/>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rot="10800000">
              <a:off x="4487250" y="-50"/>
              <a:ext cx="908100" cy="904800"/>
            </a:xfrm>
            <a:prstGeom prst="triangle">
              <a:avLst>
                <a:gd name="adj" fmla="val 100000"/>
              </a:avLst>
            </a:prstGeom>
            <a:solidFill>
              <a:srgbClr val="99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bottom decoration">
  <p:cSld name="BLANK_1">
    <p:spTree>
      <p:nvGrpSpPr>
        <p:cNvPr id="1" name="Shape 44"/>
        <p:cNvGrpSpPr/>
        <p:nvPr/>
      </p:nvGrpSpPr>
      <p:grpSpPr>
        <a:xfrm>
          <a:off x="0" y="0"/>
          <a:ext cx="0" cy="0"/>
          <a:chOff x="0" y="0"/>
          <a:chExt cx="0" cy="0"/>
        </a:xfrm>
      </p:grpSpPr>
      <p:sp>
        <p:nvSpPr>
          <p:cNvPr id="45" name="Shape 45"/>
          <p:cNvSpPr/>
          <p:nvPr/>
        </p:nvSpPr>
        <p:spPr>
          <a:xfrm>
            <a:off x="3821306" y="4465658"/>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lstStyle>
            <a:lvl1pPr marL="0" marR="0" lvl="0" indent="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55" name="Shape 55"/>
          <p:cNvSpPr txBox="1">
            <a:spLocks noGrp="1"/>
          </p:cNvSpPr>
          <p:nvPr>
            <p:ph type="subTitle" idx="1"/>
          </p:nvPr>
        </p:nvSpPr>
        <p:spPr>
          <a:xfrm>
            <a:off x="1143000" y="2701528"/>
            <a:ext cx="6858000" cy="1241821"/>
          </a:xfrm>
          <a:prstGeom prst="rect">
            <a:avLst/>
          </a:prstGeom>
          <a:noFill/>
          <a:ln>
            <a:noFill/>
          </a:ln>
        </p:spPr>
        <p:txBody>
          <a:bodyPr spcFirstLastPara="1" wrap="square" lIns="68575" tIns="68575" rIns="68575" bIns="68575" anchor="t" anchorCtr="0"/>
          <a:lstStyle>
            <a:lvl1pPr marL="0" marR="0" lvl="0" indent="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2900" marR="0" lvl="1" indent="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2129175" y="1659550"/>
            <a:ext cx="4885800" cy="1159800"/>
          </a:xfrm>
          <a:prstGeom prst="rect">
            <a:avLst/>
          </a:prstGeom>
          <a:noFill/>
          <a:ln>
            <a:noFill/>
          </a:ln>
        </p:spPr>
        <p:txBody>
          <a:bodyPr spcFirstLastPara="1" wrap="square" lIns="68575" tIns="68575" rIns="68575" bIns="68575" anchor="t" anchorCtr="0"/>
          <a:lstStyle>
            <a:lvl1pPr marL="0" marR="0" lvl="0" indent="0" algn="ctr"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indent="0" algn="ctr" rtl="0">
              <a:spcBef>
                <a:spcPts val="0"/>
              </a:spcBef>
              <a:spcAft>
                <a:spcPts val="0"/>
              </a:spcAft>
              <a:buSzPts val="1100"/>
              <a:buNone/>
              <a:defRPr sz="1400"/>
            </a:lvl2pPr>
            <a:lvl3pPr lvl="2" indent="0" algn="ctr" rtl="0">
              <a:spcBef>
                <a:spcPts val="0"/>
              </a:spcBef>
              <a:spcAft>
                <a:spcPts val="0"/>
              </a:spcAft>
              <a:buSzPts val="1100"/>
              <a:buNone/>
              <a:defRPr sz="1400"/>
            </a:lvl3pPr>
            <a:lvl4pPr lvl="3" indent="0" algn="ctr" rtl="0">
              <a:spcBef>
                <a:spcPts val="0"/>
              </a:spcBef>
              <a:spcAft>
                <a:spcPts val="0"/>
              </a:spcAft>
              <a:buSzPts val="1100"/>
              <a:buNone/>
              <a:defRPr sz="1400"/>
            </a:lvl4pPr>
            <a:lvl5pPr lvl="4" indent="0" algn="ctr" rtl="0">
              <a:spcBef>
                <a:spcPts val="0"/>
              </a:spcBef>
              <a:spcAft>
                <a:spcPts val="0"/>
              </a:spcAft>
              <a:buSzPts val="1100"/>
              <a:buNone/>
              <a:defRPr sz="1400"/>
            </a:lvl5pPr>
            <a:lvl6pPr lvl="5" indent="0" algn="ctr" rtl="0">
              <a:spcBef>
                <a:spcPts val="0"/>
              </a:spcBef>
              <a:spcAft>
                <a:spcPts val="0"/>
              </a:spcAft>
              <a:buSzPts val="1100"/>
              <a:buNone/>
              <a:defRPr sz="1400"/>
            </a:lvl6pPr>
            <a:lvl7pPr lvl="6" indent="0" algn="ctr" rtl="0">
              <a:spcBef>
                <a:spcPts val="0"/>
              </a:spcBef>
              <a:spcAft>
                <a:spcPts val="0"/>
              </a:spcAft>
              <a:buSzPts val="1100"/>
              <a:buNone/>
              <a:defRPr sz="1400"/>
            </a:lvl7pPr>
            <a:lvl8pPr lvl="7" indent="0" algn="ctr" rtl="0">
              <a:spcBef>
                <a:spcPts val="0"/>
              </a:spcBef>
              <a:spcAft>
                <a:spcPts val="0"/>
              </a:spcAft>
              <a:buSzPts val="1100"/>
              <a:buNone/>
              <a:defRPr sz="1400"/>
            </a:lvl8pPr>
            <a:lvl9pPr lvl="8" indent="0" algn="ctr" rtl="0">
              <a:spcBef>
                <a:spcPts val="0"/>
              </a:spcBef>
              <a:spcAft>
                <a:spcPts val="0"/>
              </a:spcAft>
              <a:buSzPts val="1100"/>
              <a:buNone/>
              <a:defRPr sz="1400"/>
            </a:lvl9pPr>
          </a:lstStyle>
          <a:p>
            <a:endParaRPr/>
          </a:p>
        </p:txBody>
      </p:sp>
      <p:sp>
        <p:nvSpPr>
          <p:cNvPr id="61" name="Shape 61"/>
          <p:cNvSpPr txBox="1">
            <a:spLocks noGrp="1"/>
          </p:cNvSpPr>
          <p:nvPr>
            <p:ph type="subTitle" idx="1"/>
          </p:nvPr>
        </p:nvSpPr>
        <p:spPr>
          <a:xfrm>
            <a:off x="2129175" y="2992450"/>
            <a:ext cx="4885800" cy="784800"/>
          </a:xfrm>
          <a:prstGeom prst="rect">
            <a:avLst/>
          </a:prstGeom>
          <a:noFill/>
          <a:ln>
            <a:noFill/>
          </a:ln>
        </p:spPr>
        <p:txBody>
          <a:bodyPr spcFirstLastPara="1" wrap="square" lIns="68575" tIns="68575" rIns="68575" bIns="68575" anchor="t" anchorCtr="0"/>
          <a:lstStyle>
            <a:lvl1pPr marL="177800" marR="0" lvl="0" indent="-177800" algn="ctr" rtl="0">
              <a:lnSpc>
                <a:spcPct val="90000"/>
              </a:lnSpc>
              <a:spcBef>
                <a:spcPts val="0"/>
              </a:spcBef>
              <a:spcAft>
                <a:spcPts val="0"/>
              </a:spcAft>
              <a:buClr>
                <a:srgbClr val="666666"/>
              </a:buClr>
              <a:buSzPts val="1800"/>
              <a:buFont typeface="Arial"/>
              <a:buNone/>
              <a:defRPr sz="1800" b="0" i="0" u="none" strike="noStrike" cap="none">
                <a:solidFill>
                  <a:srgbClr val="666666"/>
                </a:solidFill>
                <a:latin typeface="Arial"/>
                <a:ea typeface="Arial"/>
                <a:cs typeface="Arial"/>
                <a:sym typeface="Arial"/>
              </a:defRPr>
            </a:lvl1pPr>
            <a:lvl2pPr marL="520700" marR="0" lvl="1" indent="-177800" algn="ctr" rtl="0">
              <a:lnSpc>
                <a:spcPct val="90000"/>
              </a:lnSpc>
              <a:spcBef>
                <a:spcPts val="0"/>
              </a:spcBef>
              <a:spcAft>
                <a:spcPts val="0"/>
              </a:spcAft>
              <a:buClr>
                <a:srgbClr val="666666"/>
              </a:buClr>
              <a:buSzPts val="1800"/>
              <a:buFont typeface="Arial"/>
              <a:buNone/>
              <a:defRPr sz="1800" b="0" i="0" u="none" strike="noStrike" cap="none">
                <a:solidFill>
                  <a:srgbClr val="666666"/>
                </a:solidFill>
                <a:latin typeface="Arial"/>
                <a:ea typeface="Arial"/>
                <a:cs typeface="Arial"/>
                <a:sym typeface="Arial"/>
              </a:defRPr>
            </a:lvl2pPr>
            <a:lvl3pPr marL="863600" marR="0" lvl="2" indent="-177800" algn="ctr" rtl="0">
              <a:lnSpc>
                <a:spcPct val="90000"/>
              </a:lnSpc>
              <a:spcBef>
                <a:spcPts val="0"/>
              </a:spcBef>
              <a:spcAft>
                <a:spcPts val="0"/>
              </a:spcAft>
              <a:buClr>
                <a:srgbClr val="666666"/>
              </a:buClr>
              <a:buSzPts val="1800"/>
              <a:buFont typeface="Arial"/>
              <a:buNone/>
              <a:defRPr sz="1800" b="0" i="0" u="none" strike="noStrike" cap="none">
                <a:solidFill>
                  <a:srgbClr val="666666"/>
                </a:solidFill>
                <a:latin typeface="Arial"/>
                <a:ea typeface="Arial"/>
                <a:cs typeface="Arial"/>
                <a:sym typeface="Arial"/>
              </a:defRPr>
            </a:lvl3pPr>
            <a:lvl4pPr marL="1206500" marR="0" lvl="3" indent="-177800" algn="ctr" rtl="0">
              <a:lnSpc>
                <a:spcPct val="90000"/>
              </a:lnSpc>
              <a:spcBef>
                <a:spcPts val="0"/>
              </a:spcBef>
              <a:spcAft>
                <a:spcPts val="0"/>
              </a:spcAft>
              <a:buClr>
                <a:srgbClr val="666666"/>
              </a:buClr>
              <a:buSzPts val="1400"/>
              <a:buFont typeface="Arial"/>
              <a:buNone/>
              <a:defRPr sz="1400" b="0" i="0" u="none" strike="noStrike" cap="none">
                <a:solidFill>
                  <a:srgbClr val="666666"/>
                </a:solidFill>
                <a:latin typeface="Arial"/>
                <a:ea typeface="Arial"/>
                <a:cs typeface="Arial"/>
                <a:sym typeface="Arial"/>
              </a:defRPr>
            </a:lvl4pPr>
            <a:lvl5pPr marL="1549400" marR="0" lvl="4" indent="-177800" algn="ctr" rtl="0">
              <a:lnSpc>
                <a:spcPct val="90000"/>
              </a:lnSpc>
              <a:spcBef>
                <a:spcPts val="0"/>
              </a:spcBef>
              <a:spcAft>
                <a:spcPts val="0"/>
              </a:spcAft>
              <a:buClr>
                <a:srgbClr val="666666"/>
              </a:buClr>
              <a:buSzPts val="1400"/>
              <a:buFont typeface="Arial"/>
              <a:buNone/>
              <a:defRPr sz="1400" b="0" i="0" u="none" strike="noStrike" cap="none">
                <a:solidFill>
                  <a:srgbClr val="666666"/>
                </a:solidFill>
                <a:latin typeface="Arial"/>
                <a:ea typeface="Arial"/>
                <a:cs typeface="Arial"/>
                <a:sym typeface="Arial"/>
              </a:defRPr>
            </a:lvl5pPr>
            <a:lvl6pPr marL="1892300" marR="0" lvl="5" indent="-177800" algn="ctr" rtl="0">
              <a:lnSpc>
                <a:spcPct val="90000"/>
              </a:lnSpc>
              <a:spcBef>
                <a:spcPts val="0"/>
              </a:spcBef>
              <a:spcAft>
                <a:spcPts val="0"/>
              </a:spcAft>
              <a:buClr>
                <a:srgbClr val="666666"/>
              </a:buClr>
              <a:buSzPts val="1400"/>
              <a:buFont typeface="Arial"/>
              <a:buNone/>
              <a:defRPr sz="1400" b="0" i="0" u="none" strike="noStrike" cap="none">
                <a:solidFill>
                  <a:srgbClr val="666666"/>
                </a:solidFill>
                <a:latin typeface="Arial"/>
                <a:ea typeface="Arial"/>
                <a:cs typeface="Arial"/>
                <a:sym typeface="Arial"/>
              </a:defRPr>
            </a:lvl6pPr>
            <a:lvl7pPr marL="2235200" marR="0" lvl="6" indent="-177800" algn="ctr" rtl="0">
              <a:lnSpc>
                <a:spcPct val="90000"/>
              </a:lnSpc>
              <a:spcBef>
                <a:spcPts val="0"/>
              </a:spcBef>
              <a:spcAft>
                <a:spcPts val="0"/>
              </a:spcAft>
              <a:buClr>
                <a:srgbClr val="666666"/>
              </a:buClr>
              <a:buSzPts val="1400"/>
              <a:buFont typeface="Arial"/>
              <a:buNone/>
              <a:defRPr sz="1400" b="0" i="0" u="none" strike="noStrike" cap="none">
                <a:solidFill>
                  <a:srgbClr val="666666"/>
                </a:solidFill>
                <a:latin typeface="Arial"/>
                <a:ea typeface="Arial"/>
                <a:cs typeface="Arial"/>
                <a:sym typeface="Arial"/>
              </a:defRPr>
            </a:lvl7pPr>
            <a:lvl8pPr marL="2578100" marR="0" lvl="7" indent="-177800" algn="ctr" rtl="0">
              <a:lnSpc>
                <a:spcPct val="90000"/>
              </a:lnSpc>
              <a:spcBef>
                <a:spcPts val="0"/>
              </a:spcBef>
              <a:spcAft>
                <a:spcPts val="0"/>
              </a:spcAft>
              <a:buClr>
                <a:srgbClr val="666666"/>
              </a:buClr>
              <a:buSzPts val="1400"/>
              <a:buFont typeface="Arial"/>
              <a:buNone/>
              <a:defRPr sz="1400" b="0" i="0" u="none" strike="noStrike" cap="none">
                <a:solidFill>
                  <a:srgbClr val="666666"/>
                </a:solidFill>
                <a:latin typeface="Arial"/>
                <a:ea typeface="Arial"/>
                <a:cs typeface="Arial"/>
                <a:sym typeface="Arial"/>
              </a:defRPr>
            </a:lvl8pPr>
            <a:lvl9pPr marL="2921000" marR="0" lvl="8" indent="-177800" algn="ctr" rtl="0">
              <a:lnSpc>
                <a:spcPct val="90000"/>
              </a:lnSpc>
              <a:spcBef>
                <a:spcPts val="0"/>
              </a:spcBef>
              <a:spcAft>
                <a:spcPts val="0"/>
              </a:spcAft>
              <a:buClr>
                <a:srgbClr val="666666"/>
              </a:buClr>
              <a:buSzPts val="1400"/>
              <a:buFont typeface="Arial"/>
              <a:buNone/>
              <a:defRPr sz="1400" b="0" i="0" u="none" strike="noStrike" cap="none">
                <a:solidFill>
                  <a:srgbClr val="666666"/>
                </a:solidFill>
                <a:latin typeface="Arial"/>
                <a:ea typeface="Arial"/>
                <a:cs typeface="Arial"/>
                <a:sym typeface="Arial"/>
              </a:defRPr>
            </a:lvl9pPr>
          </a:lstStyle>
          <a:p>
            <a:endParaRPr/>
          </a:p>
        </p:txBody>
      </p:sp>
      <p:sp>
        <p:nvSpPr>
          <p:cNvPr id="62" name="Shape 62"/>
          <p:cNvSpPr/>
          <p:nvPr/>
        </p:nvSpPr>
        <p:spPr>
          <a:xfrm rot="10800000">
            <a:off x="3269346" y="-44122"/>
            <a:ext cx="2605500" cy="12978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2454925" y="1045950"/>
            <a:ext cx="4234200" cy="3188400"/>
          </a:xfrm>
          <a:prstGeom prst="rect">
            <a:avLst/>
          </a:prstGeom>
          <a:noFill/>
          <a:ln>
            <a:noFill/>
          </a:ln>
        </p:spPr>
        <p:txBody>
          <a:bodyPr spcFirstLastPara="1" wrap="square" lIns="68575" tIns="68575" rIns="68575" bIns="68575" anchor="t" anchorCtr="0"/>
          <a:lstStyle>
            <a:lvl1pPr marL="457200" marR="0" lvl="0" indent="-419100" algn="ctr" rtl="0">
              <a:lnSpc>
                <a:spcPct val="115000"/>
              </a:lnSpc>
              <a:spcBef>
                <a:spcPts val="0"/>
              </a:spcBef>
              <a:spcAft>
                <a:spcPts val="0"/>
              </a:spcAft>
              <a:buClr>
                <a:schemeClr val="dk1"/>
              </a:buClr>
              <a:buSzPts val="3000"/>
              <a:buFont typeface="Playfair Display"/>
              <a:buChar char="•"/>
              <a:defRPr sz="3000" b="0" i="1" u="none" strike="noStrike" cap="none">
                <a:solidFill>
                  <a:schemeClr val="dk1"/>
                </a:solidFill>
                <a:latin typeface="Playfair Display"/>
                <a:ea typeface="Playfair Display"/>
                <a:cs typeface="Playfair Display"/>
                <a:sym typeface="Playfair Display"/>
              </a:defRPr>
            </a:lvl1pPr>
            <a:lvl2pPr marL="914400" marR="0" lvl="1" indent="-419100" algn="ctr" rtl="0">
              <a:lnSpc>
                <a:spcPct val="115000"/>
              </a:lnSpc>
              <a:spcBef>
                <a:spcPts val="0"/>
              </a:spcBef>
              <a:spcAft>
                <a:spcPts val="0"/>
              </a:spcAft>
              <a:buClr>
                <a:schemeClr val="dk1"/>
              </a:buClr>
              <a:buSzPts val="3000"/>
              <a:buFont typeface="Playfair Display"/>
              <a:buChar char="•"/>
              <a:defRPr sz="3000" b="0" i="1" u="none" strike="noStrike" cap="none">
                <a:solidFill>
                  <a:schemeClr val="dk1"/>
                </a:solidFill>
                <a:latin typeface="Playfair Display"/>
                <a:ea typeface="Playfair Display"/>
                <a:cs typeface="Playfair Display"/>
                <a:sym typeface="Playfair Display"/>
              </a:defRPr>
            </a:lvl2pPr>
            <a:lvl3pPr marL="1371600" marR="0" lvl="2" indent="-419100" algn="ctr" rtl="0">
              <a:lnSpc>
                <a:spcPct val="115000"/>
              </a:lnSpc>
              <a:spcBef>
                <a:spcPts val="0"/>
              </a:spcBef>
              <a:spcAft>
                <a:spcPts val="0"/>
              </a:spcAft>
              <a:buClr>
                <a:schemeClr val="dk1"/>
              </a:buClr>
              <a:buSzPts val="3000"/>
              <a:buFont typeface="Playfair Display"/>
              <a:buChar char="•"/>
              <a:defRPr sz="3000" b="0" i="1" u="none" strike="noStrike" cap="none">
                <a:solidFill>
                  <a:schemeClr val="dk1"/>
                </a:solidFill>
                <a:latin typeface="Playfair Display"/>
                <a:ea typeface="Playfair Display"/>
                <a:cs typeface="Playfair Display"/>
                <a:sym typeface="Playfair Display"/>
              </a:defRPr>
            </a:lvl3pPr>
            <a:lvl4pPr marL="1828800" marR="0" lvl="3" indent="-419100" algn="ctr" rtl="0">
              <a:lnSpc>
                <a:spcPct val="115000"/>
              </a:lnSpc>
              <a:spcBef>
                <a:spcPts val="0"/>
              </a:spcBef>
              <a:spcAft>
                <a:spcPts val="0"/>
              </a:spcAft>
              <a:buClr>
                <a:schemeClr val="dk1"/>
              </a:buClr>
              <a:buSzPts val="3000"/>
              <a:buFont typeface="Playfair Display"/>
              <a:buChar char="•"/>
              <a:defRPr sz="3000" b="0" i="1" u="none" strike="noStrike" cap="none">
                <a:solidFill>
                  <a:schemeClr val="dk1"/>
                </a:solidFill>
                <a:latin typeface="Playfair Display"/>
                <a:ea typeface="Playfair Display"/>
                <a:cs typeface="Playfair Display"/>
                <a:sym typeface="Playfair Display"/>
              </a:defRPr>
            </a:lvl4pPr>
            <a:lvl5pPr marL="2286000" marR="0" lvl="4" indent="-419100" algn="ctr" rtl="0">
              <a:lnSpc>
                <a:spcPct val="115000"/>
              </a:lnSpc>
              <a:spcBef>
                <a:spcPts val="0"/>
              </a:spcBef>
              <a:spcAft>
                <a:spcPts val="0"/>
              </a:spcAft>
              <a:buClr>
                <a:schemeClr val="dk1"/>
              </a:buClr>
              <a:buSzPts val="3000"/>
              <a:buFont typeface="Playfair Display"/>
              <a:buChar char="•"/>
              <a:defRPr sz="3000" b="0" i="1" u="none" strike="noStrike" cap="none">
                <a:solidFill>
                  <a:schemeClr val="dk1"/>
                </a:solidFill>
                <a:latin typeface="Playfair Display"/>
                <a:ea typeface="Playfair Display"/>
                <a:cs typeface="Playfair Display"/>
                <a:sym typeface="Playfair Display"/>
              </a:defRPr>
            </a:lvl5pPr>
            <a:lvl6pPr marL="2743200" marR="0" lvl="5" indent="-419100" algn="ctr" rtl="0">
              <a:lnSpc>
                <a:spcPct val="115000"/>
              </a:lnSpc>
              <a:spcBef>
                <a:spcPts val="0"/>
              </a:spcBef>
              <a:spcAft>
                <a:spcPts val="0"/>
              </a:spcAft>
              <a:buClr>
                <a:schemeClr val="dk1"/>
              </a:buClr>
              <a:buSzPts val="3000"/>
              <a:buFont typeface="Playfair Display"/>
              <a:buChar char="•"/>
              <a:defRPr sz="3000" b="0" i="1" u="none" strike="noStrike" cap="none">
                <a:solidFill>
                  <a:schemeClr val="dk1"/>
                </a:solidFill>
                <a:latin typeface="Playfair Display"/>
                <a:ea typeface="Playfair Display"/>
                <a:cs typeface="Playfair Display"/>
                <a:sym typeface="Playfair Display"/>
              </a:defRPr>
            </a:lvl6pPr>
            <a:lvl7pPr marL="3200400" marR="0" lvl="6" indent="-419100" algn="ctr" rtl="0">
              <a:lnSpc>
                <a:spcPct val="115000"/>
              </a:lnSpc>
              <a:spcBef>
                <a:spcPts val="0"/>
              </a:spcBef>
              <a:spcAft>
                <a:spcPts val="0"/>
              </a:spcAft>
              <a:buClr>
                <a:schemeClr val="dk1"/>
              </a:buClr>
              <a:buSzPts val="3000"/>
              <a:buFont typeface="Playfair Display"/>
              <a:buChar char="•"/>
              <a:defRPr sz="3000" b="0" i="1" u="none" strike="noStrike" cap="none">
                <a:solidFill>
                  <a:schemeClr val="dk1"/>
                </a:solidFill>
                <a:latin typeface="Playfair Display"/>
                <a:ea typeface="Playfair Display"/>
                <a:cs typeface="Playfair Display"/>
                <a:sym typeface="Playfair Display"/>
              </a:defRPr>
            </a:lvl7pPr>
            <a:lvl8pPr marL="3657600" marR="0" lvl="7" indent="-419100" algn="ctr" rtl="0">
              <a:lnSpc>
                <a:spcPct val="115000"/>
              </a:lnSpc>
              <a:spcBef>
                <a:spcPts val="0"/>
              </a:spcBef>
              <a:spcAft>
                <a:spcPts val="0"/>
              </a:spcAft>
              <a:buClr>
                <a:schemeClr val="dk1"/>
              </a:buClr>
              <a:buSzPts val="3000"/>
              <a:buFont typeface="Playfair Display"/>
              <a:buChar char="•"/>
              <a:defRPr sz="3000" b="0" i="1" u="none" strike="noStrike" cap="none">
                <a:solidFill>
                  <a:schemeClr val="dk1"/>
                </a:solidFill>
                <a:latin typeface="Playfair Display"/>
                <a:ea typeface="Playfair Display"/>
                <a:cs typeface="Playfair Display"/>
                <a:sym typeface="Playfair Display"/>
              </a:defRPr>
            </a:lvl8pPr>
            <a:lvl9pPr marL="4114800" marR="0" lvl="8" indent="-419100" algn="ctr" rtl="0">
              <a:lnSpc>
                <a:spcPct val="115000"/>
              </a:lnSpc>
              <a:spcBef>
                <a:spcPts val="0"/>
              </a:spcBef>
              <a:spcAft>
                <a:spcPts val="0"/>
              </a:spcAft>
              <a:buClr>
                <a:schemeClr val="dk1"/>
              </a:buClr>
              <a:buSzPts val="3000"/>
              <a:buFont typeface="Playfair Display"/>
              <a:buChar char="•"/>
              <a:defRPr sz="3000" b="0" i="1" u="none" strike="noStrike" cap="none">
                <a:solidFill>
                  <a:schemeClr val="dk1"/>
                </a:solidFill>
                <a:latin typeface="Playfair Display"/>
                <a:ea typeface="Playfair Display"/>
                <a:cs typeface="Playfair Display"/>
                <a:sym typeface="Playfair Display"/>
              </a:defRPr>
            </a:lvl9pPr>
          </a:lstStyle>
          <a:p>
            <a:endParaRPr/>
          </a:p>
        </p:txBody>
      </p:sp>
      <p:sp>
        <p:nvSpPr>
          <p:cNvPr id="65" name="Shape 65"/>
          <p:cNvSpPr txBox="1"/>
          <p:nvPr/>
        </p:nvSpPr>
        <p:spPr>
          <a:xfrm>
            <a:off x="3593400" y="-114731"/>
            <a:ext cx="1957200" cy="653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CC0000"/>
              </a:buClr>
              <a:buSzPts val="6000"/>
              <a:buFont typeface="Playfair Display"/>
              <a:buNone/>
            </a:pPr>
            <a:r>
              <a:rPr lang="en" sz="6000" b="0" i="0" u="none" strike="noStrike" cap="none">
                <a:solidFill>
                  <a:srgbClr val="CC0000"/>
                </a:solidFill>
                <a:latin typeface="Playfair Display"/>
                <a:ea typeface="Playfair Display"/>
                <a:cs typeface="Playfair Display"/>
                <a:sym typeface="Playfair Display"/>
              </a:rPr>
              <a:t>“</a:t>
            </a:r>
            <a:endParaRPr sz="1100"/>
          </a:p>
        </p:txBody>
      </p:sp>
      <p:sp>
        <p:nvSpPr>
          <p:cNvPr id="66" name="Shape 66"/>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69" name="Shape 69"/>
          <p:cNvSpPr txBox="1">
            <a:spLocks noGrp="1"/>
          </p:cNvSpPr>
          <p:nvPr>
            <p:ph type="body" idx="1"/>
          </p:nvPr>
        </p:nvSpPr>
        <p:spPr>
          <a:xfrm>
            <a:off x="628650" y="1369219"/>
            <a:ext cx="7886700" cy="3263504"/>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623888" y="1282304"/>
            <a:ext cx="7886700" cy="2139553"/>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75" name="Shape 75"/>
          <p:cNvSpPr txBox="1">
            <a:spLocks noGrp="1"/>
          </p:cNvSpPr>
          <p:nvPr>
            <p:ph type="body" idx="1"/>
          </p:nvPr>
        </p:nvSpPr>
        <p:spPr>
          <a:xfrm>
            <a:off x="623888" y="3442097"/>
            <a:ext cx="7886700" cy="112514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endParaRPr/>
          </a:p>
        </p:txBody>
      </p:sp>
      <p:sp>
        <p:nvSpPr>
          <p:cNvPr id="76" name="Shape 76"/>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两项内容" type="twoObj">
  <p:cSld name="TWO_OBJECTS">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81" name="Shape 81"/>
          <p:cNvSpPr txBox="1">
            <a:spLocks noGrp="1"/>
          </p:cNvSpPr>
          <p:nvPr>
            <p:ph type="body" idx="1"/>
          </p:nvPr>
        </p:nvSpPr>
        <p:spPr>
          <a:xfrm>
            <a:off x="628650" y="1369219"/>
            <a:ext cx="3886200" cy="3263504"/>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body" idx="2"/>
          </p:nvPr>
        </p:nvSpPr>
        <p:spPr>
          <a:xfrm>
            <a:off x="4629150" y="1369219"/>
            <a:ext cx="3886200" cy="3263504"/>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629841" y="273844"/>
            <a:ext cx="7886700" cy="994172"/>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88" name="Shape 88"/>
          <p:cNvSpPr txBox="1">
            <a:spLocks noGrp="1"/>
          </p:cNvSpPr>
          <p:nvPr>
            <p:ph type="body" idx="1"/>
          </p:nvPr>
        </p:nvSpPr>
        <p:spPr>
          <a:xfrm>
            <a:off x="629841" y="1260872"/>
            <a:ext cx="3868340" cy="617934"/>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body" idx="2"/>
          </p:nvPr>
        </p:nvSpPr>
        <p:spPr>
          <a:xfrm>
            <a:off x="629841" y="1878806"/>
            <a:ext cx="3868340" cy="2763441"/>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body" idx="3"/>
          </p:nvPr>
        </p:nvSpPr>
        <p:spPr>
          <a:xfrm>
            <a:off x="4629150" y="1260872"/>
            <a:ext cx="3887391" cy="617934"/>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body" idx="4"/>
          </p:nvPr>
        </p:nvSpPr>
        <p:spPr>
          <a:xfrm>
            <a:off x="4629150" y="1878806"/>
            <a:ext cx="3887391" cy="2763441"/>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97" name="Shape 97"/>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2129175" y="1659550"/>
            <a:ext cx="4885800" cy="1159800"/>
          </a:xfrm>
          <a:prstGeom prst="rect">
            <a:avLst/>
          </a:prstGeom>
        </p:spPr>
        <p:txBody>
          <a:bodyPr spcFirstLastPara="1" wrap="square" lIns="91425" tIns="91425" rIns="91425" bIns="91425" anchor="t" anchorCtr="0"/>
          <a:lstStyle>
            <a:lvl1pPr lvl="0" algn="ctr" rtl="0">
              <a:spcBef>
                <a:spcPts val="0"/>
              </a:spcBef>
              <a:spcAft>
                <a:spcPts val="0"/>
              </a:spcAft>
              <a:buSzPts val="3600"/>
              <a:buNone/>
              <a:defRPr sz="36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15" name="Shape 15"/>
          <p:cNvSpPr txBox="1">
            <a:spLocks noGrp="1"/>
          </p:cNvSpPr>
          <p:nvPr>
            <p:ph type="subTitle" idx="1"/>
          </p:nvPr>
        </p:nvSpPr>
        <p:spPr>
          <a:xfrm>
            <a:off x="2129175" y="2992450"/>
            <a:ext cx="4885800" cy="784800"/>
          </a:xfrm>
          <a:prstGeom prst="rect">
            <a:avLst/>
          </a:prstGeom>
        </p:spPr>
        <p:txBody>
          <a:bodyPr spcFirstLastPara="1" wrap="square" lIns="91425" tIns="91425" rIns="91425" bIns="91425" anchor="t"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800"/>
              <a:buNone/>
              <a:defRPr sz="1800">
                <a:solidFill>
                  <a:srgbClr val="666666"/>
                </a:solidFill>
              </a:defRPr>
            </a:lvl2pPr>
            <a:lvl3pPr lvl="2" algn="ctr" rtl="0">
              <a:spcBef>
                <a:spcPts val="0"/>
              </a:spcBef>
              <a:spcAft>
                <a:spcPts val="0"/>
              </a:spcAft>
              <a:buClr>
                <a:srgbClr val="666666"/>
              </a:buClr>
              <a:buSzPts val="1800"/>
              <a:buNone/>
              <a:defRPr sz="1800">
                <a:solidFill>
                  <a:srgbClr val="666666"/>
                </a:solidFill>
              </a:defRPr>
            </a:lvl3pPr>
            <a:lvl4pPr lvl="3" algn="ctr" rtl="0">
              <a:spcBef>
                <a:spcPts val="0"/>
              </a:spcBef>
              <a:spcAft>
                <a:spcPts val="0"/>
              </a:spcAft>
              <a:buClr>
                <a:srgbClr val="666666"/>
              </a:buClr>
              <a:buSzPts val="2000"/>
              <a:buNone/>
              <a:defRPr>
                <a:solidFill>
                  <a:srgbClr val="666666"/>
                </a:solidFill>
              </a:defRPr>
            </a:lvl4pPr>
            <a:lvl5pPr lvl="4" algn="ctr" rtl="0">
              <a:spcBef>
                <a:spcPts val="0"/>
              </a:spcBef>
              <a:spcAft>
                <a:spcPts val="0"/>
              </a:spcAft>
              <a:buClr>
                <a:srgbClr val="666666"/>
              </a:buClr>
              <a:buSzPts val="2000"/>
              <a:buNone/>
              <a:defRPr>
                <a:solidFill>
                  <a:srgbClr val="666666"/>
                </a:solidFill>
              </a:defRPr>
            </a:lvl5pPr>
            <a:lvl6pPr lvl="5" algn="ctr" rtl="0">
              <a:spcBef>
                <a:spcPts val="0"/>
              </a:spcBef>
              <a:spcAft>
                <a:spcPts val="0"/>
              </a:spcAft>
              <a:buClr>
                <a:srgbClr val="666666"/>
              </a:buClr>
              <a:buSzPts val="2000"/>
              <a:buNone/>
              <a:defRPr>
                <a:solidFill>
                  <a:srgbClr val="666666"/>
                </a:solidFill>
              </a:defRPr>
            </a:lvl6pPr>
            <a:lvl7pPr lvl="6" algn="ctr" rtl="0">
              <a:spcBef>
                <a:spcPts val="0"/>
              </a:spcBef>
              <a:spcAft>
                <a:spcPts val="0"/>
              </a:spcAft>
              <a:buClr>
                <a:srgbClr val="666666"/>
              </a:buClr>
              <a:buSzPts val="2000"/>
              <a:buNone/>
              <a:defRPr>
                <a:solidFill>
                  <a:srgbClr val="666666"/>
                </a:solidFill>
              </a:defRPr>
            </a:lvl7pPr>
            <a:lvl8pPr lvl="7" algn="ctr" rtl="0">
              <a:spcBef>
                <a:spcPts val="0"/>
              </a:spcBef>
              <a:spcAft>
                <a:spcPts val="0"/>
              </a:spcAft>
              <a:buClr>
                <a:srgbClr val="666666"/>
              </a:buClr>
              <a:buSzPts val="2000"/>
              <a:buNone/>
              <a:defRPr>
                <a:solidFill>
                  <a:srgbClr val="666666"/>
                </a:solidFill>
              </a:defRPr>
            </a:lvl8pPr>
            <a:lvl9pPr lvl="8" algn="ctr" rtl="0">
              <a:spcBef>
                <a:spcPts val="0"/>
              </a:spcBef>
              <a:spcAft>
                <a:spcPts val="0"/>
              </a:spcAft>
              <a:buClr>
                <a:srgbClr val="666666"/>
              </a:buClr>
              <a:buSzPts val="2000"/>
              <a:buNone/>
              <a:defRPr>
                <a:solidFill>
                  <a:srgbClr val="666666"/>
                </a:solidFill>
              </a:defRPr>
            </a:lvl9pPr>
          </a:lstStyle>
          <a:p>
            <a:endParaRPr/>
          </a:p>
        </p:txBody>
      </p:sp>
      <p:sp>
        <p:nvSpPr>
          <p:cNvPr id="16" name="Shape 16"/>
          <p:cNvSpPr/>
          <p:nvPr/>
        </p:nvSpPr>
        <p:spPr>
          <a:xfrm rot="10800000">
            <a:off x="3269346" y="-44122"/>
            <a:ext cx="2605500" cy="12978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00"/>
        <p:cNvGrpSpPr/>
        <p:nvPr/>
      </p:nvGrpSpPr>
      <p:grpSpPr>
        <a:xfrm>
          <a:off x="0" y="0"/>
          <a:ext cx="0" cy="0"/>
          <a:chOff x="0" y="0"/>
          <a:chExt cx="0" cy="0"/>
        </a:xfrm>
      </p:grpSpPr>
      <p:sp>
        <p:nvSpPr>
          <p:cNvPr id="101" name="Shape 101"/>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629841" y="342900"/>
            <a:ext cx="2949178" cy="120015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106" name="Shape 106"/>
          <p:cNvSpPr txBox="1">
            <a:spLocks noGrp="1"/>
          </p:cNvSpPr>
          <p:nvPr>
            <p:ph type="body" idx="1"/>
          </p:nvPr>
        </p:nvSpPr>
        <p:spPr>
          <a:xfrm>
            <a:off x="3887391" y="740569"/>
            <a:ext cx="4629150" cy="3655219"/>
          </a:xfrm>
          <a:prstGeom prst="rect">
            <a:avLst/>
          </a:prstGeom>
          <a:noFill/>
          <a:ln>
            <a:noFill/>
          </a:ln>
        </p:spPr>
        <p:txBody>
          <a:bodyPr spcFirstLastPara="1" wrap="square" lIns="68575" tIns="68575" rIns="68575" bIns="68575" anchor="t" anchorCtr="0"/>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body" idx="2"/>
          </p:nvPr>
        </p:nvSpPr>
        <p:spPr>
          <a:xfrm>
            <a:off x="629841" y="1543050"/>
            <a:ext cx="2949178" cy="2858691"/>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08" name="Shape 108"/>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9" name="Shape 109"/>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10" name="Shape 11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629841" y="342900"/>
            <a:ext cx="2949178" cy="120015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113" name="Shape 113"/>
          <p:cNvSpPr>
            <a:spLocks noGrp="1"/>
          </p:cNvSpPr>
          <p:nvPr>
            <p:ph type="pic" idx="2"/>
          </p:nvPr>
        </p:nvSpPr>
        <p:spPr>
          <a:xfrm>
            <a:off x="3887391" y="740569"/>
            <a:ext cx="4629150" cy="3655219"/>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342900" marR="0" lvl="1" indent="0"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L="685800" marR="0" lvl="2" indent="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028700" marR="0" lvl="3"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1371600" marR="0" lvl="4"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body" idx="1"/>
          </p:nvPr>
        </p:nvSpPr>
        <p:spPr>
          <a:xfrm>
            <a:off x="629841" y="1543050"/>
            <a:ext cx="2949178" cy="2858691"/>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15" name="Shape 115"/>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17" name="Shape 1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标题和竖排文本" type="vertTx">
  <p:cSld name="VERTICAL_TEX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120" name="Shape 12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2" name="Shape 122"/>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竖排标题和文本" type="vertTitleAndTx">
  <p:cSld name="VERTICAL_TITLE_AND_VERTICAL_TEXT">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rot="5400000">
            <a:off x="5350073" y="1467446"/>
            <a:ext cx="4358879" cy="1971675"/>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126" name="Shape 126"/>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2454925" y="1045950"/>
            <a:ext cx="4234200" cy="3188400"/>
          </a:xfrm>
          <a:prstGeom prst="rect">
            <a:avLst/>
          </a:prstGeom>
        </p:spPr>
        <p:txBody>
          <a:bodyPr spcFirstLastPara="1" wrap="square" lIns="91425" tIns="91425" rIns="91425" bIns="91425" anchor="t" anchorCtr="0"/>
          <a:lstStyle>
            <a:lvl1pPr marL="457200" lvl="0" indent="-419100" algn="ctr" rtl="0">
              <a:lnSpc>
                <a:spcPct val="115000"/>
              </a:lnSpc>
              <a:spcBef>
                <a:spcPts val="600"/>
              </a:spcBef>
              <a:spcAft>
                <a:spcPts val="0"/>
              </a:spcAft>
              <a:buSzPts val="3000"/>
              <a:buFont typeface="Playfair Display"/>
              <a:buChar char="◈"/>
              <a:defRPr sz="3000" i="1">
                <a:latin typeface="Playfair Display"/>
                <a:ea typeface="Playfair Display"/>
                <a:cs typeface="Playfair Display"/>
                <a:sym typeface="Playfair Display"/>
              </a:defRPr>
            </a:lvl1pPr>
            <a:lvl2pPr marL="914400" lvl="1"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2pPr>
            <a:lvl3pPr marL="1371600" lvl="2"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3pPr>
            <a:lvl4pPr marL="1828800" lvl="3"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4pPr>
            <a:lvl5pPr marL="2286000" lvl="4"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5pPr>
            <a:lvl6pPr marL="2743200" lvl="5"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6pPr>
            <a:lvl7pPr marL="3200400" lvl="6"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7pPr>
            <a:lvl8pPr marL="3657600" lvl="7" indent="-419100" algn="ctr" rtl="0">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8pPr>
            <a:lvl9pPr marL="4114800" lvl="8" indent="-419100" algn="ctr">
              <a:lnSpc>
                <a:spcPct val="115000"/>
              </a:lnSpc>
              <a:spcBef>
                <a:spcPts val="0"/>
              </a:spcBef>
              <a:spcAft>
                <a:spcPts val="0"/>
              </a:spcAft>
              <a:buSzPts val="3000"/>
              <a:buFont typeface="Playfair Display"/>
              <a:buChar char="■"/>
              <a:defRPr sz="3000" i="1">
                <a:latin typeface="Playfair Display"/>
                <a:ea typeface="Playfair Display"/>
                <a:cs typeface="Playfair Display"/>
                <a:sym typeface="Playfair Display"/>
              </a:defRPr>
            </a:lvl9pPr>
          </a:lstStyle>
          <a:p>
            <a:endParaRPr/>
          </a:p>
        </p:txBody>
      </p:sp>
      <p:sp>
        <p:nvSpPr>
          <p:cNvPr id="19" name="Shape 19"/>
          <p:cNvSpPr txBox="1"/>
          <p:nvPr/>
        </p:nvSpPr>
        <p:spPr>
          <a:xfrm>
            <a:off x="3593400" y="-114731"/>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000">
                <a:solidFill>
                  <a:srgbClr val="CC0000"/>
                </a:solidFill>
                <a:latin typeface="Playfair Display"/>
                <a:ea typeface="Playfair Display"/>
                <a:cs typeface="Playfair Display"/>
                <a:sym typeface="Playfair Display"/>
              </a:rPr>
              <a:t>“</a:t>
            </a:r>
            <a:endParaRPr sz="6000">
              <a:solidFill>
                <a:srgbClr val="CC0000"/>
              </a:solidFill>
              <a:latin typeface="Playfair Display"/>
              <a:ea typeface="Playfair Display"/>
              <a:cs typeface="Playfair Display"/>
              <a:sym typeface="Playfair Display"/>
            </a:endParaRPr>
          </a:p>
        </p:txBody>
      </p:sp>
      <p:sp>
        <p:nvSpPr>
          <p:cNvPr id="20" name="Shape 20"/>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3" name="Shape 23"/>
          <p:cNvSpPr txBox="1">
            <a:spLocks noGrp="1"/>
          </p:cNvSpPr>
          <p:nvPr>
            <p:ph type="body" idx="1"/>
          </p:nvPr>
        </p:nvSpPr>
        <p:spPr>
          <a:xfrm>
            <a:off x="1031425" y="1351100"/>
            <a:ext cx="7081200" cy="34623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4" name="Shape 24"/>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 name="Shape 27"/>
          <p:cNvSpPr txBox="1">
            <a:spLocks noGrp="1"/>
          </p:cNvSpPr>
          <p:nvPr>
            <p:ph type="body" idx="1"/>
          </p:nvPr>
        </p:nvSpPr>
        <p:spPr>
          <a:xfrm>
            <a:off x="784100" y="1453625"/>
            <a:ext cx="3677100" cy="34722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8" name="Shape 28"/>
          <p:cNvSpPr txBox="1">
            <a:spLocks noGrp="1"/>
          </p:cNvSpPr>
          <p:nvPr>
            <p:ph type="body" idx="2"/>
          </p:nvPr>
        </p:nvSpPr>
        <p:spPr>
          <a:xfrm>
            <a:off x="4682718" y="1453625"/>
            <a:ext cx="3677100" cy="34722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9" name="Shape 29"/>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rtl="0">
              <a:spcBef>
                <a:spcPts val="0"/>
              </a:spcBef>
              <a:spcAft>
                <a:spcPts val="0"/>
              </a:spcAft>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 name="Shape 32"/>
          <p:cNvSpPr txBox="1">
            <a:spLocks noGrp="1"/>
          </p:cNvSpPr>
          <p:nvPr>
            <p:ph type="body" idx="1"/>
          </p:nvPr>
        </p:nvSpPr>
        <p:spPr>
          <a:xfrm>
            <a:off x="539000"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3" name="Shape 33"/>
          <p:cNvSpPr txBox="1">
            <a:spLocks noGrp="1"/>
          </p:cNvSpPr>
          <p:nvPr>
            <p:ph type="body" idx="2"/>
          </p:nvPr>
        </p:nvSpPr>
        <p:spPr>
          <a:xfrm>
            <a:off x="3250326"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4" name="Shape 34"/>
          <p:cNvSpPr txBox="1">
            <a:spLocks noGrp="1"/>
          </p:cNvSpPr>
          <p:nvPr>
            <p:ph type="body" idx="3"/>
          </p:nvPr>
        </p:nvSpPr>
        <p:spPr>
          <a:xfrm>
            <a:off x="5961653" y="1471725"/>
            <a:ext cx="2579100" cy="3454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5" name="Shape 35"/>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8" name="Shape 38"/>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2352350" y="4177700"/>
            <a:ext cx="4439400" cy="519600"/>
          </a:xfrm>
          <a:prstGeom prst="rect">
            <a:avLst/>
          </a:prstGeom>
        </p:spPr>
        <p:txBody>
          <a:bodyPr spcFirstLastPara="1" wrap="square" lIns="91425" tIns="91425" rIns="91425" bIns="91425" anchor="b" anchorCtr="0"/>
          <a:lstStyle>
            <a:lvl1pPr marL="457200" lvl="0" indent="-228600" algn="ctr">
              <a:spcBef>
                <a:spcPts val="360"/>
              </a:spcBef>
              <a:spcAft>
                <a:spcPts val="0"/>
              </a:spcAft>
              <a:buClr>
                <a:srgbClr val="666666"/>
              </a:buClr>
              <a:buSzPts val="1400"/>
              <a:buNone/>
              <a:defRPr sz="1400">
                <a:solidFill>
                  <a:srgbClr val="666666"/>
                </a:solidFill>
              </a:defRPr>
            </a:lvl1pPr>
          </a:lstStyle>
          <a:p>
            <a:endParaRPr/>
          </a:p>
        </p:txBody>
      </p:sp>
      <p:sp>
        <p:nvSpPr>
          <p:cNvPr id="41" name="Shape 41"/>
          <p:cNvSpPr/>
          <p:nvPr/>
        </p:nvSpPr>
        <p:spPr>
          <a:xfrm>
            <a:off x="3821306" y="4697309"/>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op decoration" type="blank">
  <p:cSld name="BLANK">
    <p:spTree>
      <p:nvGrpSpPr>
        <p:cNvPr id="1" name="Shape 42"/>
        <p:cNvGrpSpPr/>
        <p:nvPr/>
      </p:nvGrpSpPr>
      <p:grpSpPr>
        <a:xfrm>
          <a:off x="0" y="0"/>
          <a:ext cx="0" cy="0"/>
          <a:chOff x="0" y="0"/>
          <a:chExt cx="0" cy="0"/>
        </a:xfrm>
      </p:grpSpPr>
      <p:sp>
        <p:nvSpPr>
          <p:cNvPr id="43" name="Shape 43"/>
          <p:cNvSpPr/>
          <p:nvPr/>
        </p:nvSpPr>
        <p:spPr>
          <a:xfrm rot="10800000">
            <a:off x="3821306" y="-52066"/>
            <a:ext cx="1501500" cy="747900"/>
          </a:xfrm>
          <a:prstGeom prst="triangle">
            <a:avLst>
              <a:gd name="adj" fmla="val 50000"/>
            </a:avLst>
          </a:prstGeom>
          <a:noFill/>
          <a:ln w="76200" cap="flat" cmpd="thinThick">
            <a:solidFill>
              <a:srgbClr val="CC0000"/>
            </a:solidFill>
            <a:prstDash val="solid"/>
            <a:miter lim="8000"/>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31425" y="750150"/>
            <a:ext cx="7081200" cy="539100"/>
          </a:xfrm>
          <a:prstGeom prst="rect">
            <a:avLst/>
          </a:prstGeom>
          <a:noFill/>
          <a:ln>
            <a:noFill/>
          </a:ln>
        </p:spPr>
        <p:txBody>
          <a:bodyPr spcFirstLastPara="1" wrap="square" lIns="91425" tIns="91425" rIns="91425" bIns="91425" anchor="t" anchorCtr="0"/>
          <a:lstStyle>
            <a:lvl1pPr lvl="0" algn="ctr">
              <a:spcBef>
                <a:spcPts val="0"/>
              </a:spcBef>
              <a:spcAft>
                <a:spcPts val="0"/>
              </a:spcAft>
              <a:buSzPts val="1800"/>
              <a:buFont typeface="Playfair Display"/>
              <a:buNone/>
              <a:defRPr sz="1800" i="1">
                <a:latin typeface="Playfair Display"/>
                <a:ea typeface="Playfair Display"/>
                <a:cs typeface="Playfair Display"/>
                <a:sym typeface="Playfair Display"/>
              </a:defRPr>
            </a:lvl1pPr>
            <a:lvl2pPr lvl="1">
              <a:spcBef>
                <a:spcPts val="0"/>
              </a:spcBef>
              <a:spcAft>
                <a:spcPts val="0"/>
              </a:spcAft>
              <a:buSzPts val="3600"/>
              <a:buNone/>
              <a:defRPr sz="3600" b="1"/>
            </a:lvl2pPr>
            <a:lvl3pPr lvl="2">
              <a:spcBef>
                <a:spcPts val="0"/>
              </a:spcBef>
              <a:spcAft>
                <a:spcPts val="0"/>
              </a:spcAft>
              <a:buSzPts val="3600"/>
              <a:buNone/>
              <a:defRPr sz="3600" b="1"/>
            </a:lvl3pPr>
            <a:lvl4pPr lvl="3">
              <a:spcBef>
                <a:spcPts val="0"/>
              </a:spcBef>
              <a:spcAft>
                <a:spcPts val="0"/>
              </a:spcAft>
              <a:buSzPts val="3600"/>
              <a:buNone/>
              <a:defRPr sz="3600" b="1"/>
            </a:lvl4pPr>
            <a:lvl5pPr lvl="4">
              <a:spcBef>
                <a:spcPts val="0"/>
              </a:spcBef>
              <a:spcAft>
                <a:spcPts val="0"/>
              </a:spcAft>
              <a:buSzPts val="3600"/>
              <a:buNone/>
              <a:defRPr sz="3600" b="1"/>
            </a:lvl5pPr>
            <a:lvl6pPr lvl="5">
              <a:spcBef>
                <a:spcPts val="0"/>
              </a:spcBef>
              <a:spcAft>
                <a:spcPts val="0"/>
              </a:spcAft>
              <a:buSzPts val="3600"/>
              <a:buNone/>
              <a:defRPr sz="3600" b="1"/>
            </a:lvl6pPr>
            <a:lvl7pPr lvl="6">
              <a:spcBef>
                <a:spcPts val="0"/>
              </a:spcBef>
              <a:spcAft>
                <a:spcPts val="0"/>
              </a:spcAft>
              <a:buSzPts val="3600"/>
              <a:buNone/>
              <a:defRPr sz="3600" b="1"/>
            </a:lvl7pPr>
            <a:lvl8pPr lvl="7">
              <a:spcBef>
                <a:spcPts val="0"/>
              </a:spcBef>
              <a:spcAft>
                <a:spcPts val="0"/>
              </a:spcAft>
              <a:buSzPts val="3600"/>
              <a:buNone/>
              <a:defRPr sz="3600" b="1"/>
            </a:lvl8pPr>
            <a:lvl9pPr lvl="8">
              <a:spcBef>
                <a:spcPts val="0"/>
              </a:spcBef>
              <a:spcAft>
                <a:spcPts val="0"/>
              </a:spcAft>
              <a:buSzPts val="3600"/>
              <a:buNone/>
              <a:defRPr sz="3600" b="1"/>
            </a:lvl9pPr>
          </a:lstStyle>
          <a:p>
            <a:endParaRPr/>
          </a:p>
        </p:txBody>
      </p:sp>
      <p:sp>
        <p:nvSpPr>
          <p:cNvPr id="7" name="Shape 7"/>
          <p:cNvSpPr txBox="1">
            <a:spLocks noGrp="1"/>
          </p:cNvSpPr>
          <p:nvPr>
            <p:ph type="body" idx="1"/>
          </p:nvPr>
        </p:nvSpPr>
        <p:spPr>
          <a:xfrm>
            <a:off x="1031425" y="1351100"/>
            <a:ext cx="7081200" cy="3462300"/>
          </a:xfrm>
          <a:prstGeom prst="rect">
            <a:avLst/>
          </a:prstGeom>
          <a:noFill/>
          <a:ln>
            <a:noFill/>
          </a:ln>
        </p:spPr>
        <p:txBody>
          <a:bodyPr spcFirstLastPara="1" wrap="square" lIns="91425" tIns="91425" rIns="91425" bIns="91425" anchor="t" anchorCtr="0"/>
          <a:lstStyle>
            <a:lvl1pPr marL="457200" lvl="0" indent="-381000">
              <a:lnSpc>
                <a:spcPct val="115000"/>
              </a:lnSpc>
              <a:spcBef>
                <a:spcPts val="600"/>
              </a:spcBef>
              <a:spcAft>
                <a:spcPts val="0"/>
              </a:spcAft>
              <a:buClr>
                <a:srgbClr val="CC0000"/>
              </a:buClr>
              <a:buSzPts val="2400"/>
              <a:buFont typeface="Lora"/>
              <a:buChar char="◈"/>
              <a:defRPr sz="2400">
                <a:latin typeface="Lora"/>
                <a:ea typeface="Lora"/>
                <a:cs typeface="Lora"/>
                <a:sym typeface="Lora"/>
              </a:defRPr>
            </a:lvl1pPr>
            <a:lvl2pPr marL="914400" lvl="1"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2pPr>
            <a:lvl3pPr marL="1371600" lvl="2"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3pPr>
            <a:lvl4pPr marL="1828800" lvl="3"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4pPr>
            <a:lvl5pPr marL="2286000" lvl="4"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5pPr>
            <a:lvl6pPr marL="2743200" lvl="5"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6pPr>
            <a:lvl7pPr marL="3200400" lvl="6" indent="-355600">
              <a:lnSpc>
                <a:spcPct val="115000"/>
              </a:lnSpc>
              <a:spcBef>
                <a:spcPts val="0"/>
              </a:spcBef>
              <a:spcAft>
                <a:spcPts val="0"/>
              </a:spcAft>
              <a:buClr>
                <a:srgbClr val="CC0000"/>
              </a:buClr>
              <a:buSzPts val="2000"/>
              <a:buFont typeface="Lora"/>
              <a:buChar char="⬩"/>
              <a:defRPr sz="2000">
                <a:latin typeface="Lora"/>
                <a:ea typeface="Lora"/>
                <a:cs typeface="Lora"/>
                <a:sym typeface="Lora"/>
              </a:defRPr>
            </a:lvl7pPr>
            <a:lvl8pPr marL="3657600" lvl="7" indent="-355600">
              <a:lnSpc>
                <a:spcPct val="115000"/>
              </a:lnSpc>
              <a:spcBef>
                <a:spcPts val="0"/>
              </a:spcBef>
              <a:spcAft>
                <a:spcPts val="0"/>
              </a:spcAft>
              <a:buSzPts val="2000"/>
              <a:buFont typeface="Lora"/>
              <a:buChar char="○"/>
              <a:defRPr sz="2000">
                <a:latin typeface="Lora"/>
                <a:ea typeface="Lora"/>
                <a:cs typeface="Lora"/>
                <a:sym typeface="Lora"/>
              </a:defRPr>
            </a:lvl8pPr>
            <a:lvl9pPr marL="4114800" lvl="8" indent="-355600">
              <a:lnSpc>
                <a:spcPct val="115000"/>
              </a:lnSpc>
              <a:spcBef>
                <a:spcPts val="0"/>
              </a:spcBef>
              <a:spcAft>
                <a:spcPts val="0"/>
              </a:spcAft>
              <a:buSzPts val="2000"/>
              <a:buFont typeface="Lora"/>
              <a:buChar char="■"/>
              <a:defRPr sz="2000">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49" name="Shape 49"/>
          <p:cNvSpPr txBox="1">
            <a:spLocks noGrp="1"/>
          </p:cNvSpPr>
          <p:nvPr>
            <p:ph type="body" idx="1"/>
          </p:nvPr>
        </p:nvSpPr>
        <p:spPr>
          <a:xfrm>
            <a:off x="628650" y="1369219"/>
            <a:ext cx="7886700" cy="3263504"/>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tiff"/><Relationship Id="rId6" Type="http://schemas.openxmlformats.org/officeDocument/2006/relationships/hyperlink" Target="https://www.cambridgeincolour.com/tutorials/local-contrast-enhancement.htm" TargetMode="External"/><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s://trentsizemore.com/blog/2017/11/09/global-vs-local-contrast/" TargetMode="Externa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tiff"/><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798750" y="1615025"/>
            <a:ext cx="7732800" cy="18081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3000" dirty="0"/>
              <a:t>Contrast in complex images</a:t>
            </a:r>
            <a:endParaRPr sz="3000" dirty="0"/>
          </a:p>
          <a:p>
            <a:pPr marL="0" lvl="0" indent="0">
              <a:spcBef>
                <a:spcPts val="0"/>
              </a:spcBef>
              <a:spcAft>
                <a:spcPts val="0"/>
              </a:spcAft>
              <a:buNone/>
            </a:pPr>
            <a:endParaRPr dirty="0"/>
          </a:p>
        </p:txBody>
      </p:sp>
      <p:grpSp>
        <p:nvGrpSpPr>
          <p:cNvPr id="135" name="Shape 135"/>
          <p:cNvGrpSpPr/>
          <p:nvPr/>
        </p:nvGrpSpPr>
        <p:grpSpPr>
          <a:xfrm>
            <a:off x="4411033" y="332492"/>
            <a:ext cx="321429" cy="523991"/>
            <a:chOff x="6730350" y="2315900"/>
            <a:chExt cx="257700" cy="420100"/>
          </a:xfrm>
        </p:grpSpPr>
        <p:sp>
          <p:nvSpPr>
            <p:cNvPr id="136" name="Shape 136"/>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1" name="Shape 141"/>
          <p:cNvSpPr txBox="1">
            <a:spLocks noGrp="1"/>
          </p:cNvSpPr>
          <p:nvPr>
            <p:ph type="ctrTitle"/>
          </p:nvPr>
        </p:nvSpPr>
        <p:spPr>
          <a:xfrm>
            <a:off x="1414950" y="3704050"/>
            <a:ext cx="6314100" cy="44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smtClean="0"/>
              <a:t>By </a:t>
            </a:r>
            <a:r>
              <a:rPr lang="en" sz="1800" dirty="0" err="1"/>
              <a:t>Xuhong</a:t>
            </a:r>
            <a:r>
              <a:rPr lang="en" sz="1800" dirty="0"/>
              <a:t> </a:t>
            </a:r>
            <a:r>
              <a:rPr lang="en" sz="1800" dirty="0" smtClean="0"/>
              <a:t>Cao</a:t>
            </a:r>
            <a:endParaRPr sz="1800" dirty="0"/>
          </a:p>
          <a:p>
            <a:pPr marL="0" lvl="0" indent="0"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67948"/>
          </a:xfrm>
        </p:spPr>
        <p:txBody>
          <a:bodyPr/>
          <a:lstStyle/>
          <a:p>
            <a:r>
              <a:rPr lang="en-US" sz="1600" b="1" dirty="0" smtClean="0"/>
              <a:t>Band-Limited Contrast</a:t>
            </a:r>
          </a:p>
          <a:p>
            <a:pPr lvl="1"/>
            <a:r>
              <a:rPr lang="en-US" sz="1600" dirty="0"/>
              <a:t>This definition </a:t>
            </a:r>
            <a:r>
              <a:rPr lang="en-US" sz="1600" dirty="0" smtClean="0"/>
              <a:t>was applied </a:t>
            </a:r>
            <a:r>
              <a:rPr lang="en-US" sz="1600" dirty="0"/>
              <a:t>globally to the whole image as well as to one-quarter or one-sixteenth </a:t>
            </a:r>
            <a:r>
              <a:rPr lang="en-US" sz="1600" dirty="0" err="1"/>
              <a:t>subimages</a:t>
            </a:r>
            <a:r>
              <a:rPr lang="en-US" sz="1600" dirty="0"/>
              <a:t> in </a:t>
            </a:r>
            <a:r>
              <a:rPr lang="en-US" sz="1600" dirty="0" err="1"/>
              <a:t>nonoverlapping</a:t>
            </a:r>
            <a:r>
              <a:rPr lang="en-US" sz="1600" dirty="0"/>
              <a:t> windows. </a:t>
            </a:r>
          </a:p>
          <a:p>
            <a:pPr lvl="1"/>
            <a:endParaRPr lang="en-US" sz="1600" dirty="0"/>
          </a:p>
        </p:txBody>
      </p:sp>
      <p:pic>
        <p:nvPicPr>
          <p:cNvPr id="3" name="Picture 2"/>
          <p:cNvPicPr>
            <a:picLocks noChangeAspect="1"/>
          </p:cNvPicPr>
          <p:nvPr/>
        </p:nvPicPr>
        <p:blipFill>
          <a:blip r:embed="rId3"/>
          <a:stretch>
            <a:fillRect/>
          </a:stretch>
        </p:blipFill>
        <p:spPr>
          <a:xfrm>
            <a:off x="1606089" y="2688022"/>
            <a:ext cx="2903450" cy="910534"/>
          </a:xfrm>
          <a:prstGeom prst="rect">
            <a:avLst/>
          </a:prstGeom>
        </p:spPr>
      </p:pic>
      <p:sp>
        <p:nvSpPr>
          <p:cNvPr id="10" name="Text Placeholder 1"/>
          <p:cNvSpPr>
            <a:spLocks noGrp="1"/>
          </p:cNvSpPr>
          <p:nvPr>
            <p:ph type="body" idx="2"/>
          </p:nvPr>
        </p:nvSpPr>
        <p:spPr>
          <a:xfrm>
            <a:off x="4357121" y="2429598"/>
            <a:ext cx="3009749" cy="1168958"/>
          </a:xfrm>
        </p:spPr>
        <p:txBody>
          <a:bodyPr/>
          <a:lstStyle/>
          <a:p>
            <a:pPr marL="171450" indent="-171450">
              <a:buFont typeface="Arial" charset="0"/>
              <a:buChar char="•"/>
            </a:pPr>
            <a:r>
              <a:rPr lang="en-US" sz="1200" dirty="0" smtClean="0"/>
              <a:t>A(</a:t>
            </a:r>
            <a:r>
              <a:rPr lang="en-US" sz="1200" dirty="0" err="1" smtClean="0"/>
              <a:t>u,v</a:t>
            </a:r>
            <a:r>
              <a:rPr lang="en-US" sz="1200" dirty="0"/>
              <a:t>) : Amplitude of the Fourier transform of the image</a:t>
            </a:r>
          </a:p>
          <a:p>
            <a:pPr marL="171450" indent="-171450">
              <a:buFont typeface="Arial" charset="0"/>
              <a:buChar char="•"/>
            </a:pPr>
            <a:r>
              <a:rPr lang="en-US" sz="1200" dirty="0"/>
              <a:t>DC: the zero frequency component.</a:t>
            </a:r>
          </a:p>
          <a:p>
            <a:pPr lvl="1"/>
            <a:endParaRPr 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67948"/>
          </a:xfrm>
        </p:spPr>
        <p:txBody>
          <a:bodyPr/>
          <a:lstStyle/>
          <a:p>
            <a:r>
              <a:rPr lang="en-US" sz="1600" b="1" dirty="0" smtClean="0"/>
              <a:t>New definition: Local band-limited contrast</a:t>
            </a:r>
          </a:p>
          <a:p>
            <a:pPr lvl="1"/>
            <a:r>
              <a:rPr lang="en-US" sz="1600" dirty="0"/>
              <a:t>Since human contrast sensitivity is highly dependent on spatial frequency, </a:t>
            </a:r>
            <a:r>
              <a:rPr lang="en-US" sz="1600" dirty="0" smtClean="0"/>
              <a:t>especially </a:t>
            </a:r>
            <a:r>
              <a:rPr lang="en-US" sz="1600" dirty="0"/>
              <a:t>at threshold, contrast for each spatial frequency band is calculated separately. </a:t>
            </a:r>
          </a:p>
          <a:p>
            <a:pPr lvl="1"/>
            <a:endParaRPr lang="en-US" sz="1600" dirty="0"/>
          </a:p>
        </p:txBody>
      </p:sp>
      <p:sp>
        <p:nvSpPr>
          <p:cNvPr id="10" name="Text Placeholder 1"/>
          <p:cNvSpPr>
            <a:spLocks noGrp="1"/>
          </p:cNvSpPr>
          <p:nvPr>
            <p:ph type="body" idx="2"/>
          </p:nvPr>
        </p:nvSpPr>
        <p:spPr>
          <a:xfrm>
            <a:off x="3973643" y="2688022"/>
            <a:ext cx="3009749" cy="1182456"/>
          </a:xfrm>
        </p:spPr>
        <p:txBody>
          <a:bodyPr/>
          <a:lstStyle/>
          <a:p>
            <a:pPr marL="171450" indent="-171450">
              <a:buFont typeface="Arial" charset="0"/>
              <a:buChar char="•"/>
            </a:pPr>
            <a:r>
              <a:rPr lang="en-US" sz="1200" dirty="0" smtClean="0"/>
              <a:t>f (x, y): the original image</a:t>
            </a:r>
          </a:p>
          <a:p>
            <a:pPr marL="171450" indent="-171450">
              <a:buFont typeface="Arial" charset="0"/>
              <a:buChar char="•"/>
            </a:pPr>
            <a:r>
              <a:rPr lang="en-US" sz="1200" dirty="0" smtClean="0"/>
              <a:t>g (x, y): inverse Fourier transform of the band-pass filter transform G(r)</a:t>
            </a:r>
          </a:p>
          <a:p>
            <a:pPr marL="171450" indent="-171450">
              <a:buFont typeface="Arial" charset="0"/>
              <a:buChar char="•"/>
            </a:pPr>
            <a:r>
              <a:rPr lang="en-US" sz="1200" dirty="0" smtClean="0"/>
              <a:t>l (x, y</a:t>
            </a:r>
            <a:r>
              <a:rPr lang="en-US" sz="1200" smtClean="0"/>
              <a:t>): luminance of the point</a:t>
            </a:r>
            <a:endParaRPr lang="en-US" sz="1200" dirty="0"/>
          </a:p>
        </p:txBody>
      </p:sp>
      <p:pic>
        <p:nvPicPr>
          <p:cNvPr id="3" name="Picture 2"/>
          <p:cNvPicPr>
            <a:picLocks noChangeAspect="1"/>
          </p:cNvPicPr>
          <p:nvPr/>
        </p:nvPicPr>
        <p:blipFill>
          <a:blip r:embed="rId3"/>
          <a:stretch>
            <a:fillRect/>
          </a:stretch>
        </p:blipFill>
        <p:spPr>
          <a:xfrm>
            <a:off x="1611172" y="3234699"/>
            <a:ext cx="2029812" cy="324770"/>
          </a:xfrm>
          <a:prstGeom prst="rect">
            <a:avLst/>
          </a:prstGeom>
        </p:spPr>
      </p:pic>
      <p:pic>
        <p:nvPicPr>
          <p:cNvPr id="5" name="Picture 4"/>
          <p:cNvPicPr>
            <a:picLocks noChangeAspect="1"/>
          </p:cNvPicPr>
          <p:nvPr/>
        </p:nvPicPr>
        <p:blipFill>
          <a:blip r:embed="rId4"/>
          <a:stretch>
            <a:fillRect/>
          </a:stretch>
        </p:blipFill>
        <p:spPr>
          <a:xfrm>
            <a:off x="1712797" y="3559469"/>
            <a:ext cx="1826562" cy="622018"/>
          </a:xfrm>
          <a:prstGeom prst="rect">
            <a:avLst/>
          </a:prstGeom>
        </p:spPr>
      </p:pic>
      <p:pic>
        <p:nvPicPr>
          <p:cNvPr id="4" name="Picture 3"/>
          <p:cNvPicPr>
            <a:picLocks noChangeAspect="1"/>
          </p:cNvPicPr>
          <p:nvPr/>
        </p:nvPicPr>
        <p:blipFill>
          <a:blip r:embed="rId5"/>
          <a:stretch>
            <a:fillRect/>
          </a:stretch>
        </p:blipFill>
        <p:spPr>
          <a:xfrm>
            <a:off x="1402880" y="2797173"/>
            <a:ext cx="2446395" cy="328375"/>
          </a:xfrm>
          <a:prstGeom prst="rect">
            <a:avLst/>
          </a:prstGeom>
        </p:spPr>
      </p:pic>
    </p:spTree>
    <p:extLst>
      <p:ext uri="{BB962C8B-B14F-4D97-AF65-F5344CB8AC3E}">
        <p14:creationId xmlns:p14="http://schemas.microsoft.com/office/powerpoint/2010/main" val="742744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67948"/>
          </a:xfrm>
        </p:spPr>
        <p:txBody>
          <a:bodyPr/>
          <a:lstStyle/>
          <a:p>
            <a:r>
              <a:rPr lang="en-US" sz="1600" b="1" dirty="0" smtClean="0"/>
              <a:t>New definition: Local band-limited contrast</a:t>
            </a:r>
          </a:p>
        </p:txBody>
      </p:sp>
      <p:sp>
        <p:nvSpPr>
          <p:cNvPr id="4" name="Text Placeholder 3"/>
          <p:cNvSpPr>
            <a:spLocks noGrp="1"/>
          </p:cNvSpPr>
          <p:nvPr>
            <p:ph type="body" idx="2"/>
          </p:nvPr>
        </p:nvSpPr>
        <p:spPr>
          <a:xfrm>
            <a:off x="4692691" y="1629659"/>
            <a:ext cx="3677100" cy="2613878"/>
          </a:xfrm>
        </p:spPr>
        <p:txBody>
          <a:bodyPr/>
          <a:lstStyle/>
          <a:p>
            <a:r>
              <a:rPr lang="en-US" sz="1400" dirty="0" smtClean="0"/>
              <a:t>Left column: Bandpass amplitude image</a:t>
            </a:r>
          </a:p>
          <a:p>
            <a:r>
              <a:rPr lang="en-US" sz="1400" dirty="0" smtClean="0"/>
              <a:t>Right column: Local band-limited contrast image</a:t>
            </a:r>
          </a:p>
          <a:p>
            <a:endParaRPr lang="en-US" sz="1400" dirty="0"/>
          </a:p>
          <a:p>
            <a:r>
              <a:rPr lang="en-US" sz="1400" dirty="0" smtClean="0"/>
              <a:t>Top: 16 cycles per picture</a:t>
            </a:r>
          </a:p>
          <a:p>
            <a:r>
              <a:rPr lang="en-US" sz="1400" dirty="0" smtClean="0"/>
              <a:t>Down: 32 cycles per picture</a:t>
            </a:r>
          </a:p>
          <a:p>
            <a:endParaRPr lang="en-US" sz="1400" dirty="0"/>
          </a:p>
        </p:txBody>
      </p:sp>
      <p:pic>
        <p:nvPicPr>
          <p:cNvPr id="6" name="Picture 5"/>
          <p:cNvPicPr>
            <a:picLocks noChangeAspect="1"/>
          </p:cNvPicPr>
          <p:nvPr/>
        </p:nvPicPr>
        <p:blipFill>
          <a:blip r:embed="rId3"/>
          <a:stretch>
            <a:fillRect/>
          </a:stretch>
        </p:blipFill>
        <p:spPr>
          <a:xfrm>
            <a:off x="1353015" y="1621776"/>
            <a:ext cx="2855745" cy="2638853"/>
          </a:xfrm>
          <a:prstGeom prst="rect">
            <a:avLst/>
          </a:prstGeom>
        </p:spPr>
      </p:pic>
    </p:spTree>
    <p:extLst>
      <p:ext uri="{BB962C8B-B14F-4D97-AF65-F5344CB8AC3E}">
        <p14:creationId xmlns:p14="http://schemas.microsoft.com/office/powerpoint/2010/main" val="1206202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1145988" y="489274"/>
            <a:ext cx="6417832" cy="1667948"/>
          </a:xfrm>
        </p:spPr>
        <p:txBody>
          <a:bodyPr/>
          <a:lstStyle/>
          <a:p>
            <a:r>
              <a:rPr lang="en-US" sz="1600" b="1" dirty="0" smtClean="0"/>
              <a:t>New definition: Local band-limited contrast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031" y="1239782"/>
            <a:ext cx="1077748" cy="954967"/>
          </a:xfrm>
          <a:prstGeom prst="rect">
            <a:avLst/>
          </a:prstGeom>
        </p:spPr>
      </p:pic>
      <p:sp>
        <p:nvSpPr>
          <p:cNvPr id="7" name="Plus 6"/>
          <p:cNvSpPr/>
          <p:nvPr/>
        </p:nvSpPr>
        <p:spPr>
          <a:xfrm>
            <a:off x="2710698" y="1569163"/>
            <a:ext cx="327620" cy="296203"/>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1500" y="1282700"/>
            <a:ext cx="1033957" cy="912049"/>
          </a:xfrm>
          <a:prstGeom prst="rect">
            <a:avLst/>
          </a:prstGeom>
        </p:spPr>
      </p:pic>
      <p:sp>
        <p:nvSpPr>
          <p:cNvPr id="9" name="Equal 8"/>
          <p:cNvSpPr/>
          <p:nvPr/>
        </p:nvSpPr>
        <p:spPr>
          <a:xfrm>
            <a:off x="4354904" y="1569163"/>
            <a:ext cx="332274" cy="286463"/>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6625" y="1288505"/>
            <a:ext cx="983172" cy="912049"/>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031" y="2738168"/>
            <a:ext cx="1077748" cy="954967"/>
          </a:xfrm>
          <a:prstGeom prst="rect">
            <a:avLst/>
          </a:prstGeom>
        </p:spPr>
      </p:pic>
      <p:sp>
        <p:nvSpPr>
          <p:cNvPr id="15" name="Plus 14"/>
          <p:cNvSpPr/>
          <p:nvPr/>
        </p:nvSpPr>
        <p:spPr>
          <a:xfrm>
            <a:off x="2710698" y="3067549"/>
            <a:ext cx="327620" cy="296203"/>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qual 16"/>
          <p:cNvSpPr/>
          <p:nvPr/>
        </p:nvSpPr>
        <p:spPr>
          <a:xfrm>
            <a:off x="4354904" y="3067549"/>
            <a:ext cx="332274" cy="286463"/>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6625" y="2781086"/>
            <a:ext cx="986235" cy="91204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4098" y="2781528"/>
            <a:ext cx="1005025" cy="912049"/>
          </a:xfrm>
          <a:prstGeom prst="rect">
            <a:avLst/>
          </a:prstGeom>
        </p:spPr>
      </p:pic>
      <p:sp>
        <p:nvSpPr>
          <p:cNvPr id="13" name="Rectangle 12"/>
          <p:cNvSpPr/>
          <p:nvPr/>
        </p:nvSpPr>
        <p:spPr>
          <a:xfrm>
            <a:off x="2600114" y="979271"/>
            <a:ext cx="2343911" cy="307777"/>
          </a:xfrm>
          <a:prstGeom prst="rect">
            <a:avLst/>
          </a:prstGeom>
        </p:spPr>
        <p:txBody>
          <a:bodyPr wrap="none">
            <a:spAutoFit/>
          </a:bodyPr>
          <a:lstStyle/>
          <a:p>
            <a:r>
              <a:rPr lang="en-US"/>
              <a:t>Bandpass amplitude image</a:t>
            </a:r>
            <a:endParaRPr lang="en-US" dirty="0"/>
          </a:p>
        </p:txBody>
      </p:sp>
      <p:sp>
        <p:nvSpPr>
          <p:cNvPr id="19" name="Rectangle 18"/>
          <p:cNvSpPr/>
          <p:nvPr/>
        </p:nvSpPr>
        <p:spPr>
          <a:xfrm>
            <a:off x="2342030" y="2436158"/>
            <a:ext cx="2860078" cy="307777"/>
          </a:xfrm>
          <a:prstGeom prst="rect">
            <a:avLst/>
          </a:prstGeom>
        </p:spPr>
        <p:txBody>
          <a:bodyPr wrap="none">
            <a:spAutoFit/>
          </a:bodyPr>
          <a:lstStyle/>
          <a:p>
            <a:r>
              <a:rPr lang="en-US"/>
              <a:t>Local band-limited contrast image</a:t>
            </a:r>
            <a:endParaRPr lang="en-US" dirty="0"/>
          </a:p>
        </p:txBody>
      </p:sp>
      <p:sp>
        <p:nvSpPr>
          <p:cNvPr id="23" name="Rectangle 22"/>
          <p:cNvSpPr/>
          <p:nvPr/>
        </p:nvSpPr>
        <p:spPr>
          <a:xfrm>
            <a:off x="5879797" y="1584835"/>
            <a:ext cx="1875835" cy="307777"/>
          </a:xfrm>
          <a:prstGeom prst="rect">
            <a:avLst/>
          </a:prstGeom>
        </p:spPr>
        <p:txBody>
          <a:bodyPr wrap="none">
            <a:spAutoFit/>
          </a:bodyPr>
          <a:lstStyle/>
          <a:p>
            <a:r>
              <a:rPr lang="en-US" dirty="0" smtClean="0"/>
              <a:t>Reconstructed image</a:t>
            </a:r>
            <a:endParaRPr lang="en-US" dirty="0"/>
          </a:p>
        </p:txBody>
      </p:sp>
      <p:sp>
        <p:nvSpPr>
          <p:cNvPr id="24" name="Rectangle 23"/>
          <p:cNvSpPr/>
          <p:nvPr/>
        </p:nvSpPr>
        <p:spPr>
          <a:xfrm>
            <a:off x="5879797" y="3060086"/>
            <a:ext cx="1875835" cy="307777"/>
          </a:xfrm>
          <a:prstGeom prst="rect">
            <a:avLst/>
          </a:prstGeom>
        </p:spPr>
        <p:txBody>
          <a:bodyPr wrap="none">
            <a:spAutoFit/>
          </a:bodyPr>
          <a:lstStyle/>
          <a:p>
            <a:r>
              <a:rPr lang="en-US" dirty="0" smtClean="0"/>
              <a:t>Reconstructed image</a:t>
            </a:r>
            <a:endParaRPr lang="en-US" dirty="0"/>
          </a:p>
        </p:txBody>
      </p:sp>
    </p:spTree>
    <p:extLst>
      <p:ext uri="{BB962C8B-B14F-4D97-AF65-F5344CB8AC3E}">
        <p14:creationId xmlns:p14="http://schemas.microsoft.com/office/powerpoint/2010/main" val="811406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ext Placeholder 1"/>
          <p:cNvSpPr>
            <a:spLocks noGrp="1"/>
          </p:cNvSpPr>
          <p:nvPr>
            <p:ph type="body" idx="2"/>
          </p:nvPr>
        </p:nvSpPr>
        <p:spPr>
          <a:xfrm>
            <a:off x="1145988" y="489274"/>
            <a:ext cx="6417832" cy="1667948"/>
          </a:xfrm>
        </p:spPr>
        <p:txBody>
          <a:bodyPr/>
          <a:lstStyle/>
          <a:p>
            <a:r>
              <a:rPr lang="en-US" sz="1600" b="1" dirty="0" smtClean="0"/>
              <a:t>New definition: Local band-limited contrast</a:t>
            </a:r>
          </a:p>
        </p:txBody>
      </p:sp>
      <p:pic>
        <p:nvPicPr>
          <p:cNvPr id="4" name="Picture 3"/>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403453" y="1322646"/>
            <a:ext cx="1981634" cy="169507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135" y="1323248"/>
            <a:ext cx="2002347" cy="1700290"/>
          </a:xfrm>
          <a:prstGeom prst="rect">
            <a:avLst/>
          </a:prstGeom>
        </p:spPr>
      </p:pic>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 name="Picture 4"/>
          <p:cNvPicPr>
            <a:picLocks noChangeAspect="1"/>
          </p:cNvPicPr>
          <p:nvPr/>
        </p:nvPicPr>
        <p:blipFill>
          <a:blip r:embed="rId5"/>
          <a:stretch>
            <a:fillRect/>
          </a:stretch>
        </p:blipFill>
        <p:spPr>
          <a:xfrm>
            <a:off x="2982482" y="3023538"/>
            <a:ext cx="2420971" cy="2005431"/>
          </a:xfrm>
          <a:prstGeom prst="rect">
            <a:avLst/>
          </a:prstGeom>
        </p:spPr>
      </p:pic>
      <p:sp>
        <p:nvSpPr>
          <p:cNvPr id="6" name="TextBox 5"/>
          <p:cNvSpPr txBox="1"/>
          <p:nvPr/>
        </p:nvSpPr>
        <p:spPr>
          <a:xfrm>
            <a:off x="1546789" y="3017720"/>
            <a:ext cx="761747" cy="307777"/>
          </a:xfrm>
          <a:prstGeom prst="rect">
            <a:avLst/>
          </a:prstGeom>
          <a:noFill/>
        </p:spPr>
        <p:txBody>
          <a:bodyPr wrap="none" rtlCol="0">
            <a:spAutoFit/>
          </a:bodyPr>
          <a:lstStyle/>
          <a:p>
            <a:r>
              <a:rPr lang="en-US" dirty="0" smtClean="0"/>
              <a:t>original</a:t>
            </a:r>
            <a:endParaRPr lang="en-US" dirty="0"/>
          </a:p>
        </p:txBody>
      </p:sp>
      <p:sp>
        <p:nvSpPr>
          <p:cNvPr id="7" name="TextBox 6"/>
          <p:cNvSpPr txBox="1"/>
          <p:nvPr/>
        </p:nvSpPr>
        <p:spPr>
          <a:xfrm>
            <a:off x="3646070" y="2709943"/>
            <a:ext cx="1239442" cy="307777"/>
          </a:xfrm>
          <a:prstGeom prst="rect">
            <a:avLst/>
          </a:prstGeom>
          <a:noFill/>
        </p:spPr>
        <p:txBody>
          <a:bodyPr wrap="none" rtlCol="0">
            <a:spAutoFit/>
          </a:bodyPr>
          <a:lstStyle/>
          <a:p>
            <a:r>
              <a:rPr lang="en-US" dirty="0" smtClean="0"/>
              <a:t>High contrast</a:t>
            </a:r>
            <a:endParaRPr lang="en-US" dirty="0"/>
          </a:p>
        </p:txBody>
      </p:sp>
      <p:sp>
        <p:nvSpPr>
          <p:cNvPr id="8" name="TextBox 7"/>
          <p:cNvSpPr txBox="1"/>
          <p:nvPr/>
        </p:nvSpPr>
        <p:spPr>
          <a:xfrm>
            <a:off x="5403453" y="3017720"/>
            <a:ext cx="2323072" cy="307777"/>
          </a:xfrm>
          <a:prstGeom prst="rect">
            <a:avLst/>
          </a:prstGeom>
          <a:noFill/>
        </p:spPr>
        <p:txBody>
          <a:bodyPr wrap="none" rtlCol="0">
            <a:spAutoFit/>
          </a:bodyPr>
          <a:lstStyle/>
          <a:p>
            <a:r>
              <a:rPr lang="en-US" smtClean="0"/>
              <a:t>Local band-limited contrast</a:t>
            </a:r>
            <a:endParaRPr lang="en-US"/>
          </a:p>
        </p:txBody>
      </p:sp>
      <p:sp>
        <p:nvSpPr>
          <p:cNvPr id="12" name="Rectangle 11"/>
          <p:cNvSpPr/>
          <p:nvPr/>
        </p:nvSpPr>
        <p:spPr>
          <a:xfrm>
            <a:off x="5796189" y="4313401"/>
            <a:ext cx="861133" cy="307777"/>
          </a:xfrm>
          <a:prstGeom prst="rect">
            <a:avLst/>
          </a:prstGeom>
        </p:spPr>
        <p:txBody>
          <a:bodyPr wrap="none">
            <a:spAutoFit/>
          </a:bodyPr>
          <a:lstStyle/>
          <a:p>
            <a:r>
              <a:rPr lang="en-US" dirty="0" smtClean="0">
                <a:hlinkClick r:id="rId6"/>
              </a:rPr>
              <a:t>example</a:t>
            </a:r>
            <a:endParaRPr lang="en-US" dirty="0" smtClean="0"/>
          </a:p>
        </p:txBody>
      </p:sp>
    </p:spTree>
    <p:extLst>
      <p:ext uri="{BB962C8B-B14F-4D97-AF65-F5344CB8AC3E}">
        <p14:creationId xmlns:p14="http://schemas.microsoft.com/office/powerpoint/2010/main" val="1496610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i="0">
                <a:latin typeface="Lora"/>
                <a:ea typeface="Lora"/>
                <a:cs typeface="Lora"/>
                <a:sym typeface="Lora"/>
              </a:rPr>
              <a:t>Conclusion</a:t>
            </a:r>
            <a:endParaRPr sz="2400" i="0">
              <a:latin typeface="Lora"/>
              <a:ea typeface="Lora"/>
              <a:cs typeface="Lora"/>
              <a:sym typeface="Lora"/>
            </a:endParaRPr>
          </a:p>
        </p:txBody>
      </p:sp>
      <p:sp>
        <p:nvSpPr>
          <p:cNvPr id="359" name="Shape 359"/>
          <p:cNvSpPr txBox="1">
            <a:spLocks noGrp="1"/>
          </p:cNvSpPr>
          <p:nvPr>
            <p:ph type="body" idx="1"/>
          </p:nvPr>
        </p:nvSpPr>
        <p:spPr>
          <a:xfrm>
            <a:off x="867530" y="1496151"/>
            <a:ext cx="3115700" cy="631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smtClean="0">
                <a:solidFill>
                  <a:srgbClr val="CC0000"/>
                </a:solidFill>
              </a:rPr>
              <a:t>Contrast in simple patterns</a:t>
            </a:r>
            <a:endParaRPr b="1" dirty="0">
              <a:solidFill>
                <a:srgbClr val="CC0000"/>
              </a:solidFill>
            </a:endParaRPr>
          </a:p>
          <a:p>
            <a:pPr marL="0" lvl="0" indent="0">
              <a:spcBef>
                <a:spcPts val="600"/>
              </a:spcBef>
              <a:spcAft>
                <a:spcPts val="0"/>
              </a:spcAft>
              <a:buNone/>
            </a:pPr>
            <a:endParaRPr dirty="0"/>
          </a:p>
        </p:txBody>
      </p:sp>
      <p:sp>
        <p:nvSpPr>
          <p:cNvPr id="360" name="Shape 360"/>
          <p:cNvSpPr txBox="1">
            <a:spLocks noGrp="1"/>
          </p:cNvSpPr>
          <p:nvPr>
            <p:ph type="body" idx="2"/>
          </p:nvPr>
        </p:nvSpPr>
        <p:spPr>
          <a:xfrm>
            <a:off x="5037205" y="1503756"/>
            <a:ext cx="2579100" cy="676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smtClean="0">
                <a:solidFill>
                  <a:srgbClr val="CC0000"/>
                </a:solidFill>
              </a:rPr>
              <a:t>Contrast </a:t>
            </a:r>
            <a:r>
              <a:rPr lang="en-US" b="1" smtClean="0">
                <a:solidFill>
                  <a:srgbClr val="CC0000"/>
                </a:solidFill>
              </a:rPr>
              <a:t>in images</a:t>
            </a:r>
            <a:endParaRPr b="1" dirty="0">
              <a:solidFill>
                <a:srgbClr val="CC0000"/>
              </a:solidFill>
            </a:endParaRPr>
          </a:p>
          <a:p>
            <a:pPr marL="0" lvl="0" indent="0">
              <a:spcBef>
                <a:spcPts val="600"/>
              </a:spcBef>
              <a:spcAft>
                <a:spcPts val="0"/>
              </a:spcAft>
              <a:buNone/>
            </a:pPr>
            <a:endParaRPr dirty="0"/>
          </a:p>
        </p:txBody>
      </p:sp>
      <p:sp>
        <p:nvSpPr>
          <p:cNvPr id="361" name="Shape 361"/>
          <p:cNvSpPr txBox="1">
            <a:spLocks noGrp="1"/>
          </p:cNvSpPr>
          <p:nvPr>
            <p:ph type="body" idx="3"/>
          </p:nvPr>
        </p:nvSpPr>
        <p:spPr>
          <a:xfrm>
            <a:off x="2846770" y="2386826"/>
            <a:ext cx="3289241" cy="901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smtClean="0">
                <a:solidFill>
                  <a:srgbClr val="CC0000"/>
                </a:solidFill>
              </a:rPr>
              <a:t>New definition in contrast</a:t>
            </a:r>
            <a:endParaRPr b="1" dirty="0">
              <a:solidFill>
                <a:srgbClr val="CC0000"/>
              </a:solidFill>
            </a:endParaRPr>
          </a:p>
          <a:p>
            <a:pPr marL="0" lvl="0" indent="0" rtl="0">
              <a:spcBef>
                <a:spcPts val="600"/>
              </a:spcBef>
              <a:spcAft>
                <a:spcPts val="0"/>
              </a:spcAft>
              <a:buNone/>
            </a:pPr>
            <a:endParaRPr dirty="0"/>
          </a:p>
          <a:p>
            <a:pPr marL="0" lvl="0" indent="0">
              <a:spcBef>
                <a:spcPts val="600"/>
              </a:spcBef>
              <a:spcAft>
                <a:spcPts val="0"/>
              </a:spcAft>
              <a:buNone/>
            </a:pPr>
            <a:endParaRPr dirty="0"/>
          </a:p>
        </p:txBody>
      </p:sp>
      <p:grpSp>
        <p:nvGrpSpPr>
          <p:cNvPr id="362" name="Shape 362"/>
          <p:cNvGrpSpPr/>
          <p:nvPr/>
        </p:nvGrpSpPr>
        <p:grpSpPr>
          <a:xfrm>
            <a:off x="4381077" y="103171"/>
            <a:ext cx="381881" cy="241378"/>
            <a:chOff x="3241525" y="3039450"/>
            <a:chExt cx="494600" cy="312625"/>
          </a:xfrm>
        </p:grpSpPr>
        <p:sp>
          <p:nvSpPr>
            <p:cNvPr id="363" name="Shape 363"/>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 name="Shape 361"/>
          <p:cNvSpPr txBox="1">
            <a:spLocks/>
          </p:cNvSpPr>
          <p:nvPr/>
        </p:nvSpPr>
        <p:spPr>
          <a:xfrm>
            <a:off x="2624021" y="3291789"/>
            <a:ext cx="3895992" cy="90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1pPr>
            <a:lvl2pPr marL="914400" marR="0" lvl="1"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2pPr>
            <a:lvl3pPr marL="1371600" marR="0" lvl="2"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3pPr>
            <a:lvl4pPr marL="1828800" marR="0" lvl="3"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4pPr>
            <a:lvl5pPr marL="2286000" marR="0" lvl="4"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5pPr>
            <a:lvl6pPr marL="2743200" marR="0" lvl="5"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6pPr>
            <a:lvl7pPr marL="3200400" marR="0" lvl="6" indent="-342900" algn="l" rtl="0">
              <a:lnSpc>
                <a:spcPct val="115000"/>
              </a:lnSpc>
              <a:spcBef>
                <a:spcPts val="0"/>
              </a:spcBef>
              <a:spcAft>
                <a:spcPts val="0"/>
              </a:spcAft>
              <a:buClr>
                <a:srgbClr val="CC0000"/>
              </a:buClr>
              <a:buSzPts val="1800"/>
              <a:buFont typeface="Lora"/>
              <a:buChar char="⬩"/>
              <a:defRPr sz="1800" b="0" i="0" u="none" strike="noStrike" cap="none">
                <a:solidFill>
                  <a:srgbClr val="000000"/>
                </a:solidFill>
                <a:latin typeface="Lora"/>
                <a:ea typeface="Lora"/>
                <a:cs typeface="Lora"/>
                <a:sym typeface="Lora"/>
              </a:defRPr>
            </a:lvl7pPr>
            <a:lvl8pPr marL="3657600" marR="0" lvl="7" indent="-342900" algn="l" rtl="0">
              <a:lnSpc>
                <a:spcPct val="115000"/>
              </a:lnSpc>
              <a:spcBef>
                <a:spcPts val="0"/>
              </a:spcBef>
              <a:spcAft>
                <a:spcPts val="0"/>
              </a:spcAft>
              <a:buClr>
                <a:srgbClr val="000000"/>
              </a:buClr>
              <a:buSzPts val="1800"/>
              <a:buFont typeface="Lora"/>
              <a:buChar char="○"/>
              <a:defRPr sz="1800" b="0" i="0" u="none" strike="noStrike" cap="none">
                <a:solidFill>
                  <a:srgbClr val="000000"/>
                </a:solidFill>
                <a:latin typeface="Lora"/>
                <a:ea typeface="Lora"/>
                <a:cs typeface="Lora"/>
                <a:sym typeface="Lora"/>
              </a:defRPr>
            </a:lvl8pPr>
            <a:lvl9pPr marL="4114800" marR="0" lvl="8" indent="-342900" algn="l" rtl="0">
              <a:lnSpc>
                <a:spcPct val="115000"/>
              </a:lnSpc>
              <a:spcBef>
                <a:spcPts val="0"/>
              </a:spcBef>
              <a:spcAft>
                <a:spcPts val="0"/>
              </a:spcAft>
              <a:buClr>
                <a:srgbClr val="000000"/>
              </a:buClr>
              <a:buSzPts val="1800"/>
              <a:buFont typeface="Lora"/>
              <a:buChar char="■"/>
              <a:defRPr sz="1800" b="0" i="0" u="none" strike="noStrike" cap="none">
                <a:solidFill>
                  <a:srgbClr val="000000"/>
                </a:solidFill>
                <a:latin typeface="Lora"/>
                <a:ea typeface="Lora"/>
                <a:cs typeface="Lora"/>
                <a:sym typeface="Lora"/>
              </a:defRPr>
            </a:lvl9pPr>
          </a:lstStyle>
          <a:p>
            <a:pPr marL="0" indent="0" algn="ctr">
              <a:buFont typeface="Lora"/>
              <a:buNone/>
            </a:pPr>
            <a:r>
              <a:rPr lang="en-US" b="1" dirty="0">
                <a:solidFill>
                  <a:srgbClr val="CC0000"/>
                </a:solidFill>
              </a:rPr>
              <a:t>L</a:t>
            </a:r>
            <a:r>
              <a:rPr lang="en-US" b="1" dirty="0" smtClean="0">
                <a:solidFill>
                  <a:srgbClr val="CC0000"/>
                </a:solidFill>
              </a:rPr>
              <a:t>ocal contrast enhancement</a:t>
            </a:r>
          </a:p>
          <a:p>
            <a:pPr marL="0" indent="0">
              <a:buFont typeface="Lora"/>
              <a:buNone/>
            </a:pPr>
            <a:endParaRPr lang="en-US" dirty="0" smtClean="0"/>
          </a:p>
          <a:p>
            <a:pPr marL="0" indent="0">
              <a:buFont typeface="Lora"/>
              <a:buNone/>
            </a:pPr>
            <a:endParaRPr lang="en-US" dirty="0"/>
          </a:p>
        </p:txBody>
      </p:sp>
    </p:spTree>
    <p:extLst>
      <p:ext uri="{BB962C8B-B14F-4D97-AF65-F5344CB8AC3E}">
        <p14:creationId xmlns:p14="http://schemas.microsoft.com/office/powerpoint/2010/main" val="540905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1031425" y="1434775"/>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a:latin typeface="Lora"/>
                <a:ea typeface="Lora"/>
                <a:cs typeface="Lora"/>
                <a:sym typeface="Lora"/>
              </a:rPr>
              <a:t>Thanks!</a:t>
            </a:r>
            <a:endParaRPr sz="3600">
              <a:latin typeface="Lora"/>
              <a:ea typeface="Lora"/>
              <a:cs typeface="Lora"/>
              <a:sym typeface="Lora"/>
            </a:endParaRPr>
          </a:p>
        </p:txBody>
      </p:sp>
      <p:sp>
        <p:nvSpPr>
          <p:cNvPr id="371" name="Shape 371"/>
          <p:cNvSpPr txBox="1">
            <a:spLocks noGrp="1"/>
          </p:cNvSpPr>
          <p:nvPr>
            <p:ph type="body" idx="1"/>
          </p:nvPr>
        </p:nvSpPr>
        <p:spPr>
          <a:xfrm>
            <a:off x="1031425" y="2343600"/>
            <a:ext cx="7081200" cy="279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solidFill>
                  <a:srgbClr val="CC0000"/>
                </a:solidFill>
              </a:rPr>
              <a:t>Any questions?</a:t>
            </a:r>
            <a:endParaRPr sz="3600" b="1">
              <a:solidFill>
                <a:srgbClr val="CC0000"/>
              </a:solidFill>
            </a:endParaRPr>
          </a:p>
          <a:p>
            <a:pPr marL="0" lvl="0" indent="0" algn="ctr" rtl="0">
              <a:spcBef>
                <a:spcPts val="600"/>
              </a:spcBef>
              <a:spcAft>
                <a:spcPts val="0"/>
              </a:spcAft>
              <a:buNone/>
            </a:pPr>
            <a:endParaRPr/>
          </a:p>
          <a:p>
            <a:pPr marL="0" lvl="0" indent="0" algn="ctr" rtl="0">
              <a:spcBef>
                <a:spcPts val="0"/>
              </a:spcBef>
              <a:spcAft>
                <a:spcPts val="0"/>
              </a:spcAft>
              <a:buNone/>
            </a:pPr>
            <a:endParaRPr/>
          </a:p>
        </p:txBody>
      </p:sp>
      <p:sp>
        <p:nvSpPr>
          <p:cNvPr id="372" name="Shape 372"/>
          <p:cNvSpPr/>
          <p:nvPr/>
        </p:nvSpPr>
        <p:spPr>
          <a:xfrm>
            <a:off x="4410757" y="111095"/>
            <a:ext cx="322468" cy="289480"/>
          </a:xfrm>
          <a:custGeom>
            <a:avLst/>
            <a:gdLst/>
            <a:ahLst/>
            <a:cxnLst/>
            <a:rect l="0" t="0" r="0" b="0"/>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8694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body" idx="2"/>
          </p:nvPr>
        </p:nvSpPr>
        <p:spPr>
          <a:xfrm>
            <a:off x="4693900" y="890000"/>
            <a:ext cx="3674100" cy="3835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400">
                <a:solidFill>
                  <a:srgbClr val="CC0000"/>
                </a:solidFill>
              </a:rPr>
              <a:t>◈</a:t>
            </a:r>
            <a:r>
              <a:rPr lang="en" sz="1400">
                <a:solidFill>
                  <a:schemeClr val="dk1"/>
                </a:solidFill>
              </a:rPr>
              <a:t>fCNN contains two convolutional layers. The first one includes 16 filters. The second one includes 64 filters.</a:t>
            </a:r>
            <a:endParaRPr sz="1400">
              <a:solidFill>
                <a:schemeClr val="dk1"/>
              </a:solidFill>
            </a:endParaRPr>
          </a:p>
          <a:p>
            <a:pPr marL="0" lvl="0" indent="0" rtl="0">
              <a:lnSpc>
                <a:spcPct val="115000"/>
              </a:lnSpc>
              <a:spcBef>
                <a:spcPts val="1200"/>
              </a:spcBef>
              <a:spcAft>
                <a:spcPts val="0"/>
              </a:spcAft>
              <a:buClr>
                <a:schemeClr val="dk1"/>
              </a:buClr>
              <a:buSzPts val="1100"/>
              <a:buFont typeface="Arial"/>
              <a:buNone/>
            </a:pPr>
            <a:r>
              <a:rPr lang="en" sz="1400">
                <a:solidFill>
                  <a:srgbClr val="CC0000"/>
                </a:solidFill>
              </a:rPr>
              <a:t>◈</a:t>
            </a:r>
            <a:r>
              <a:rPr lang="en" sz="1400">
                <a:solidFill>
                  <a:schemeClr val="dk1"/>
                </a:solidFill>
              </a:rPr>
              <a:t>All filters are of size 7×7 and applied with one stride.</a:t>
            </a:r>
            <a:endParaRPr sz="1400">
              <a:solidFill>
                <a:schemeClr val="dk1"/>
              </a:solidFill>
            </a:endParaRPr>
          </a:p>
          <a:p>
            <a:pPr marL="0" lvl="0" indent="0" rtl="0">
              <a:lnSpc>
                <a:spcPct val="115000"/>
              </a:lnSpc>
              <a:spcBef>
                <a:spcPts val="1200"/>
              </a:spcBef>
              <a:spcAft>
                <a:spcPts val="0"/>
              </a:spcAft>
              <a:buClr>
                <a:schemeClr val="dk1"/>
              </a:buClr>
              <a:buSzPts val="1100"/>
              <a:buFont typeface="Arial"/>
              <a:buNone/>
            </a:pPr>
            <a:r>
              <a:rPr lang="en" sz="1400">
                <a:solidFill>
                  <a:srgbClr val="CC0000"/>
                </a:solidFill>
              </a:rPr>
              <a:t>◈</a:t>
            </a:r>
            <a:r>
              <a:rPr lang="en" sz="1400">
                <a:solidFill>
                  <a:schemeClr val="dk1"/>
                </a:solidFill>
              </a:rPr>
              <a:t>Spatial pooling and local response normalization (LRN) are appended after each convolutional layer.</a:t>
            </a:r>
            <a:endParaRPr sz="1400">
              <a:solidFill>
                <a:schemeClr val="dk1"/>
              </a:solidFill>
            </a:endParaRPr>
          </a:p>
          <a:p>
            <a:pPr marL="0" lvl="0" indent="0" rtl="0">
              <a:lnSpc>
                <a:spcPct val="115000"/>
              </a:lnSpc>
              <a:spcBef>
                <a:spcPts val="1200"/>
              </a:spcBef>
              <a:spcAft>
                <a:spcPts val="0"/>
              </a:spcAft>
              <a:buClr>
                <a:schemeClr val="dk1"/>
              </a:buClr>
              <a:buSzPts val="1100"/>
              <a:buFont typeface="Arial"/>
              <a:buNone/>
            </a:pPr>
            <a:r>
              <a:rPr lang="en" sz="1400">
                <a:solidFill>
                  <a:srgbClr val="CC0000"/>
                </a:solidFill>
              </a:rPr>
              <a:t>◈</a:t>
            </a:r>
            <a:r>
              <a:rPr lang="en" sz="1400">
                <a:solidFill>
                  <a:schemeClr val="dk1"/>
                </a:solidFill>
              </a:rPr>
              <a:t>After applying the first convolutional layer and pooling layer, we obtain 16 feature maps sized 60 × 60, and 64 27 × 27 feature maps after the second convolutional and pooling layer. </a:t>
            </a:r>
            <a:endParaRPr sz="1400">
              <a:solidFill>
                <a:schemeClr val="dk1"/>
              </a:solidFill>
            </a:endParaRPr>
          </a:p>
          <a:p>
            <a:pPr marL="0" lvl="0" indent="0" rtl="0">
              <a:spcBef>
                <a:spcPts val="600"/>
              </a:spcBef>
              <a:spcAft>
                <a:spcPts val="0"/>
              </a:spcAft>
              <a:buClr>
                <a:schemeClr val="dk1"/>
              </a:buClr>
              <a:buSzPts val="1100"/>
              <a:buFont typeface="Arial"/>
              <a:buNone/>
            </a:pPr>
            <a:endParaRPr sz="1200" b="1"/>
          </a:p>
          <a:p>
            <a:pPr marL="0" lvl="0" indent="0" rtl="0">
              <a:spcBef>
                <a:spcPts val="600"/>
              </a:spcBef>
              <a:spcAft>
                <a:spcPts val="0"/>
              </a:spcAft>
              <a:buNone/>
            </a:pPr>
            <a:endParaRPr sz="1200"/>
          </a:p>
          <a:p>
            <a:pPr marL="0" lvl="0" indent="0" rtl="0">
              <a:spcBef>
                <a:spcPts val="600"/>
              </a:spcBef>
              <a:spcAft>
                <a:spcPts val="0"/>
              </a:spcAft>
              <a:buNone/>
            </a:pPr>
            <a:endParaRPr sz="1200"/>
          </a:p>
        </p:txBody>
      </p:sp>
      <p:pic>
        <p:nvPicPr>
          <p:cNvPr id="239" name="Shape 239"/>
          <p:cNvPicPr preferRelativeResize="0"/>
          <p:nvPr/>
        </p:nvPicPr>
        <p:blipFill>
          <a:blip r:embed="rId3">
            <a:alphaModFix/>
          </a:blip>
          <a:stretch>
            <a:fillRect/>
          </a:stretch>
        </p:blipFill>
        <p:spPr>
          <a:xfrm>
            <a:off x="886325" y="665450"/>
            <a:ext cx="3006325" cy="4060050"/>
          </a:xfrm>
          <a:prstGeom prst="rect">
            <a:avLst/>
          </a:prstGeom>
          <a:noFill/>
          <a:ln>
            <a:noFill/>
          </a:ln>
        </p:spPr>
      </p:pic>
      <p:grpSp>
        <p:nvGrpSpPr>
          <p:cNvPr id="240" name="Shape 240"/>
          <p:cNvGrpSpPr/>
          <p:nvPr/>
        </p:nvGrpSpPr>
        <p:grpSpPr>
          <a:xfrm>
            <a:off x="4374460" y="92436"/>
            <a:ext cx="395084" cy="292298"/>
            <a:chOff x="5255200" y="3006475"/>
            <a:chExt cx="511700" cy="378575"/>
          </a:xfrm>
        </p:grpSpPr>
        <p:sp>
          <p:nvSpPr>
            <p:cNvPr id="241" name="Shape 241"/>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4890001" y="1480853"/>
            <a:ext cx="3819900" cy="2007900"/>
          </a:xfrm>
          <a:prstGeom prst="rect">
            <a:avLst/>
          </a:prstGeom>
          <a:noFill/>
          <a:ln>
            <a:noFill/>
          </a:ln>
        </p:spPr>
        <p:txBody>
          <a:bodyPr spcFirstLastPara="1" wrap="square" lIns="91425" tIns="91425" rIns="91425" bIns="91425" anchor="t" anchorCtr="0">
            <a:noAutofit/>
          </a:bodyPr>
          <a:lstStyle/>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p:txBody>
      </p:sp>
      <p:pic>
        <p:nvPicPr>
          <p:cNvPr id="248" name="Shape 248"/>
          <p:cNvPicPr preferRelativeResize="0"/>
          <p:nvPr/>
        </p:nvPicPr>
        <p:blipFill rotWithShape="1">
          <a:blip r:embed="rId3">
            <a:alphaModFix/>
          </a:blip>
          <a:srcRect/>
          <a:stretch/>
        </p:blipFill>
        <p:spPr>
          <a:xfrm>
            <a:off x="1367582" y="1185686"/>
            <a:ext cx="6465820" cy="2593410"/>
          </a:xfrm>
          <a:prstGeom prst="rect">
            <a:avLst/>
          </a:prstGeom>
          <a:noFill/>
          <a:ln>
            <a:noFill/>
          </a:ln>
        </p:spPr>
      </p:pic>
      <p:sp>
        <p:nvSpPr>
          <p:cNvPr id="249" name="Shape 249"/>
          <p:cNvSpPr txBox="1"/>
          <p:nvPr/>
        </p:nvSpPr>
        <p:spPr>
          <a:xfrm>
            <a:off x="1222569" y="3911965"/>
            <a:ext cx="6623700" cy="943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400"/>
              <a:buFont typeface="Playfair Display"/>
              <a:buChar char="◈"/>
            </a:pPr>
            <a:r>
              <a:rPr lang="en" sz="1400" b="0" i="1" u="none" strike="noStrike" cap="none">
                <a:solidFill>
                  <a:srgbClr val="000000"/>
                </a:solidFill>
                <a:latin typeface="Playfair Display"/>
                <a:ea typeface="Playfair Display"/>
                <a:cs typeface="Playfair Display"/>
                <a:sym typeface="Playfair Display"/>
              </a:rPr>
              <a:t>Image *  filter (feature filter) = feature maps</a:t>
            </a:r>
            <a:endParaRPr sz="1100"/>
          </a:p>
          <a:p>
            <a:pPr marL="0" marR="0" lvl="0" indent="0" algn="l" rtl="0">
              <a:lnSpc>
                <a:spcPct val="115000"/>
              </a:lnSpc>
              <a:spcBef>
                <a:spcPts val="0"/>
              </a:spcBef>
              <a:spcAft>
                <a:spcPts val="0"/>
              </a:spcAft>
              <a:buClr>
                <a:srgbClr val="CC0000"/>
              </a:buClr>
              <a:buSzPts val="1400"/>
              <a:buFont typeface="Playfair Display"/>
              <a:buChar char="◈"/>
            </a:pPr>
            <a:r>
              <a:rPr lang="en" sz="1400" b="0" i="1" u="none" strike="noStrike" cap="none">
                <a:solidFill>
                  <a:srgbClr val="000000"/>
                </a:solidFill>
                <a:latin typeface="Playfair Display"/>
                <a:ea typeface="Playfair Display"/>
                <a:cs typeface="Playfair Display"/>
                <a:sym typeface="Playfair Display"/>
              </a:rPr>
              <a:t>Each portion needs do convolution </a:t>
            </a:r>
            <a:endParaRPr sz="1100"/>
          </a:p>
          <a:p>
            <a:pPr marL="0" marR="0" lvl="0" indent="88900" algn="l" rtl="0">
              <a:lnSpc>
                <a:spcPct val="115000"/>
              </a:lnSpc>
              <a:spcBef>
                <a:spcPts val="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a:p>
            <a:pPr marL="0" marR="0" lvl="0" indent="88900" algn="l" rtl="0">
              <a:lnSpc>
                <a:spcPct val="115000"/>
              </a:lnSpc>
              <a:spcBef>
                <a:spcPts val="120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a:p>
            <a:pPr marL="0" marR="0" lvl="0" indent="88900" algn="l" rtl="0">
              <a:lnSpc>
                <a:spcPct val="115000"/>
              </a:lnSpc>
              <a:spcBef>
                <a:spcPts val="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p:txBody>
      </p:sp>
      <p:sp>
        <p:nvSpPr>
          <p:cNvPr id="250" name="Shape 250"/>
          <p:cNvSpPr txBox="1"/>
          <p:nvPr/>
        </p:nvSpPr>
        <p:spPr>
          <a:xfrm>
            <a:off x="1295075" y="640448"/>
            <a:ext cx="6623700" cy="417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600"/>
              <a:buFont typeface="Playfair Display"/>
              <a:buNone/>
            </a:pPr>
            <a:r>
              <a:rPr lang="en" sz="1600" b="1" i="1" u="none" strike="noStrike" cap="none">
                <a:solidFill>
                  <a:srgbClr val="000000"/>
                </a:solidFill>
                <a:latin typeface="Playfair Display"/>
                <a:ea typeface="Playfair Display"/>
                <a:cs typeface="Playfair Display"/>
                <a:sym typeface="Playfair Display"/>
              </a:rPr>
              <a:t>What is CNN?</a:t>
            </a:r>
            <a:endParaRPr sz="1100"/>
          </a:p>
          <a:p>
            <a:pPr marL="0" marR="0" lvl="0" indent="101600" algn="l" rtl="0">
              <a:lnSpc>
                <a:spcPct val="115000"/>
              </a:lnSpc>
              <a:spcBef>
                <a:spcPts val="0"/>
              </a:spcBef>
              <a:spcAft>
                <a:spcPts val="0"/>
              </a:spcAft>
              <a:buClr>
                <a:srgbClr val="CC0000"/>
              </a:buClr>
              <a:buSzPts val="1600"/>
              <a:buFont typeface="Playfair Display"/>
              <a:buNone/>
            </a:pPr>
            <a:endParaRPr sz="1600" b="1" i="1" u="none" strike="noStrike" cap="none">
              <a:solidFill>
                <a:srgbClr val="000000"/>
              </a:solidFill>
              <a:latin typeface="Playfair Display"/>
              <a:ea typeface="Playfair Display"/>
              <a:cs typeface="Playfair Display"/>
              <a:sym typeface="Playfair Display"/>
            </a:endParaRPr>
          </a:p>
          <a:p>
            <a:pPr marL="0" marR="0" lvl="0" indent="101600" algn="l" rtl="0">
              <a:lnSpc>
                <a:spcPct val="115000"/>
              </a:lnSpc>
              <a:spcBef>
                <a:spcPts val="0"/>
              </a:spcBef>
              <a:spcAft>
                <a:spcPts val="0"/>
              </a:spcAft>
              <a:buClr>
                <a:srgbClr val="CC0000"/>
              </a:buClr>
              <a:buSzPts val="1600"/>
              <a:buFont typeface="Playfair Display"/>
              <a:buNone/>
            </a:pPr>
            <a:endParaRPr sz="1600" b="1" i="1" u="none" strike="noStrike" cap="none">
              <a:solidFill>
                <a:srgbClr val="000000"/>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body" idx="2"/>
          </p:nvPr>
        </p:nvSpPr>
        <p:spPr>
          <a:xfrm>
            <a:off x="4666700" y="1589700"/>
            <a:ext cx="3674100" cy="19641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400">
                <a:solidFill>
                  <a:srgbClr val="CC0000"/>
                </a:solidFill>
              </a:rPr>
              <a:t>◈</a:t>
            </a:r>
            <a:r>
              <a:rPr lang="en" sz="1400">
                <a:solidFill>
                  <a:schemeClr val="dk1"/>
                </a:solidFill>
              </a:rPr>
              <a:t>Then a mapping convolutional layer, i.e. mCNN, is applied to project the difference feature to a similarity vector.</a:t>
            </a:r>
            <a:endParaRPr sz="1400">
              <a:solidFill>
                <a:schemeClr val="dk1"/>
              </a:solidFill>
            </a:endParaRPr>
          </a:p>
          <a:p>
            <a:pPr marL="0" lvl="0" indent="0" rtl="0">
              <a:lnSpc>
                <a:spcPct val="115000"/>
              </a:lnSpc>
              <a:spcBef>
                <a:spcPts val="1200"/>
              </a:spcBef>
              <a:spcAft>
                <a:spcPts val="0"/>
              </a:spcAft>
              <a:buClr>
                <a:schemeClr val="dk1"/>
              </a:buClr>
              <a:buSzPts val="1100"/>
              <a:buFont typeface="Arial"/>
              <a:buNone/>
            </a:pPr>
            <a:r>
              <a:rPr lang="en" sz="1400">
                <a:solidFill>
                  <a:srgbClr val="CC0000"/>
                </a:solidFill>
              </a:rPr>
              <a:t>◈</a:t>
            </a:r>
            <a:r>
              <a:rPr lang="en" sz="1400">
                <a:solidFill>
                  <a:schemeClr val="dk1"/>
                </a:solidFill>
              </a:rPr>
              <a:t>The output size of mCNN is 256×21 ×21. Then it is reshaped to one dimension vector with 112896 elements. </a:t>
            </a:r>
            <a:endParaRPr sz="1400">
              <a:solidFill>
                <a:schemeClr val="dk1"/>
              </a:solidFill>
            </a:endParaRPr>
          </a:p>
          <a:p>
            <a:pPr marL="0" lvl="0" indent="0" rtl="0">
              <a:lnSpc>
                <a:spcPct val="115000"/>
              </a:lnSpc>
              <a:spcBef>
                <a:spcPts val="1200"/>
              </a:spcBef>
              <a:spcAft>
                <a:spcPts val="0"/>
              </a:spcAft>
              <a:buClr>
                <a:schemeClr val="dk1"/>
              </a:buClr>
              <a:buSzPts val="1100"/>
              <a:buFont typeface="Arial"/>
              <a:buNone/>
            </a:pPr>
            <a:endParaRPr sz="1200">
              <a:solidFill>
                <a:schemeClr val="dk1"/>
              </a:solidFill>
            </a:endParaRPr>
          </a:p>
          <a:p>
            <a:pPr marL="0" lvl="0" indent="0" rtl="0">
              <a:spcBef>
                <a:spcPts val="1200"/>
              </a:spcBef>
              <a:spcAft>
                <a:spcPts val="0"/>
              </a:spcAft>
              <a:buClr>
                <a:schemeClr val="dk1"/>
              </a:buClr>
              <a:buSzPts val="1100"/>
              <a:buFont typeface="Arial"/>
              <a:buNone/>
            </a:pPr>
            <a:endParaRPr sz="1200" b="1"/>
          </a:p>
          <a:p>
            <a:pPr marL="0" lvl="0" indent="0" rtl="0">
              <a:spcBef>
                <a:spcPts val="600"/>
              </a:spcBef>
              <a:spcAft>
                <a:spcPts val="0"/>
              </a:spcAft>
              <a:buNone/>
            </a:pPr>
            <a:endParaRPr sz="1200"/>
          </a:p>
          <a:p>
            <a:pPr marL="0" lvl="0" indent="0" rtl="0">
              <a:spcBef>
                <a:spcPts val="600"/>
              </a:spcBef>
              <a:spcAft>
                <a:spcPts val="0"/>
              </a:spcAft>
              <a:buNone/>
            </a:pPr>
            <a:endParaRPr sz="1200"/>
          </a:p>
        </p:txBody>
      </p:sp>
      <p:pic>
        <p:nvPicPr>
          <p:cNvPr id="256" name="Shape 256"/>
          <p:cNvPicPr preferRelativeResize="0"/>
          <p:nvPr/>
        </p:nvPicPr>
        <p:blipFill>
          <a:blip r:embed="rId3">
            <a:alphaModFix/>
          </a:blip>
          <a:stretch>
            <a:fillRect/>
          </a:stretch>
        </p:blipFill>
        <p:spPr>
          <a:xfrm>
            <a:off x="332525" y="787225"/>
            <a:ext cx="3720249" cy="3676399"/>
          </a:xfrm>
          <a:prstGeom prst="rect">
            <a:avLst/>
          </a:prstGeom>
          <a:noFill/>
          <a:ln>
            <a:noFill/>
          </a:ln>
        </p:spPr>
      </p:pic>
      <p:grpSp>
        <p:nvGrpSpPr>
          <p:cNvPr id="257" name="Shape 257"/>
          <p:cNvGrpSpPr/>
          <p:nvPr/>
        </p:nvGrpSpPr>
        <p:grpSpPr>
          <a:xfrm>
            <a:off x="4374460" y="58686"/>
            <a:ext cx="395084" cy="292298"/>
            <a:chOff x="5255200" y="3006475"/>
            <a:chExt cx="511700" cy="378575"/>
          </a:xfrm>
        </p:grpSpPr>
        <p:sp>
          <p:nvSpPr>
            <p:cNvPr id="258" name="Shape 258"/>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ctrTitle" idx="4294967295"/>
          </p:nvPr>
        </p:nvSpPr>
        <p:spPr>
          <a:xfrm>
            <a:off x="685800" y="2573942"/>
            <a:ext cx="7772400" cy="115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6000"/>
              <a:t>Introduction</a:t>
            </a:r>
            <a:endParaRPr sz="6000"/>
          </a:p>
        </p:txBody>
      </p:sp>
      <p:sp>
        <p:nvSpPr>
          <p:cNvPr id="147" name="Shape 147"/>
          <p:cNvSpPr txBox="1">
            <a:spLocks noGrp="1"/>
          </p:cNvSpPr>
          <p:nvPr>
            <p:ph type="subTitle" idx="4294967295"/>
          </p:nvPr>
        </p:nvSpPr>
        <p:spPr>
          <a:xfrm>
            <a:off x="2053900" y="3563950"/>
            <a:ext cx="5082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dirty="0" smtClean="0">
                <a:solidFill>
                  <a:srgbClr val="434343"/>
                </a:solidFill>
              </a:rPr>
              <a:t>What is contrast? </a:t>
            </a:r>
          </a:p>
          <a:p>
            <a:pPr marL="0" lvl="0" indent="0" algn="ctr" rtl="0">
              <a:spcBef>
                <a:spcPts val="600"/>
              </a:spcBef>
              <a:spcAft>
                <a:spcPts val="0"/>
              </a:spcAft>
              <a:buNone/>
            </a:pPr>
            <a:r>
              <a:rPr lang="en-US" sz="1400" dirty="0" smtClean="0">
                <a:solidFill>
                  <a:srgbClr val="434343"/>
                </a:solidFill>
              </a:rPr>
              <a:t>How to define it?</a:t>
            </a:r>
            <a:endParaRPr sz="1400" dirty="0">
              <a:solidFill>
                <a:schemeClr val="dk1"/>
              </a:solidFill>
            </a:endParaRPr>
          </a:p>
          <a:p>
            <a:pPr marL="0" lvl="0" indent="0" algn="ctr" rtl="0">
              <a:spcBef>
                <a:spcPts val="600"/>
              </a:spcBef>
              <a:spcAft>
                <a:spcPts val="0"/>
              </a:spcAft>
              <a:buNone/>
            </a:pPr>
            <a:endParaRPr sz="1400" dirty="0">
              <a:solidFill>
                <a:srgbClr val="434343"/>
              </a:solidFill>
            </a:endParaRPr>
          </a:p>
        </p:txBody>
      </p:sp>
      <p:grpSp>
        <p:nvGrpSpPr>
          <p:cNvPr id="148" name="Shape 148"/>
          <p:cNvGrpSpPr/>
          <p:nvPr/>
        </p:nvGrpSpPr>
        <p:grpSpPr>
          <a:xfrm>
            <a:off x="2053991" y="1046039"/>
            <a:ext cx="690024" cy="1473311"/>
            <a:chOff x="3386850" y="2264625"/>
            <a:chExt cx="203950" cy="509250"/>
          </a:xfrm>
        </p:grpSpPr>
        <p:sp>
          <p:nvSpPr>
            <p:cNvPr id="149" name="Shape 149"/>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1" name="Shape 151"/>
          <p:cNvGrpSpPr/>
          <p:nvPr/>
        </p:nvGrpSpPr>
        <p:grpSpPr>
          <a:xfrm>
            <a:off x="6440986" y="1233295"/>
            <a:ext cx="566026" cy="1098799"/>
            <a:chOff x="4753325" y="2329350"/>
            <a:chExt cx="167300" cy="379800"/>
          </a:xfrm>
        </p:grpSpPr>
        <p:sp>
          <p:nvSpPr>
            <p:cNvPr id="152" name="Shape 152"/>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4" name="Shape 154"/>
          <p:cNvGrpSpPr/>
          <p:nvPr/>
        </p:nvGrpSpPr>
        <p:grpSpPr>
          <a:xfrm>
            <a:off x="4275013" y="1053173"/>
            <a:ext cx="558856" cy="1473330"/>
            <a:chOff x="4076175" y="2267050"/>
            <a:chExt cx="173450" cy="504375"/>
          </a:xfrm>
        </p:grpSpPr>
        <p:sp>
          <p:nvSpPr>
            <p:cNvPr id="155" name="Shape 155"/>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7" name="Shape 157"/>
          <p:cNvGrpSpPr/>
          <p:nvPr/>
        </p:nvGrpSpPr>
        <p:grpSpPr>
          <a:xfrm>
            <a:off x="4406518" y="110100"/>
            <a:ext cx="330961" cy="275331"/>
            <a:chOff x="1926350" y="995225"/>
            <a:chExt cx="428650" cy="356600"/>
          </a:xfrm>
        </p:grpSpPr>
        <p:sp>
          <p:nvSpPr>
            <p:cNvPr id="158" name="Shape 158"/>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ctrTitle" idx="4294967295"/>
          </p:nvPr>
        </p:nvSpPr>
        <p:spPr>
          <a:xfrm>
            <a:off x="685800" y="25739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Experiment</a:t>
            </a:r>
            <a:endParaRPr sz="6000"/>
          </a:p>
        </p:txBody>
      </p:sp>
      <p:sp>
        <p:nvSpPr>
          <p:cNvPr id="265" name="Shape 265"/>
          <p:cNvSpPr txBox="1">
            <a:spLocks noGrp="1"/>
          </p:cNvSpPr>
          <p:nvPr>
            <p:ph type="subTitle" idx="4294967295"/>
          </p:nvPr>
        </p:nvSpPr>
        <p:spPr>
          <a:xfrm>
            <a:off x="2053900" y="3563950"/>
            <a:ext cx="5082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solidFill>
                  <a:srgbClr val="434343"/>
                </a:solidFill>
              </a:rPr>
              <a:t>Demonstration of the proposed method on </a:t>
            </a:r>
            <a:r>
              <a:rPr lang="en" sz="1400">
                <a:solidFill>
                  <a:schemeClr val="dk1"/>
                </a:solidFill>
              </a:rPr>
              <a:t>OU-ISIR large population dataset and significant results</a:t>
            </a:r>
            <a:endParaRPr sz="1400">
              <a:solidFill>
                <a:schemeClr val="dk1"/>
              </a:solidFill>
            </a:endParaRPr>
          </a:p>
          <a:p>
            <a:pPr marL="0" lvl="0" indent="0" algn="ctr" rtl="0">
              <a:spcBef>
                <a:spcPts val="600"/>
              </a:spcBef>
              <a:spcAft>
                <a:spcPts val="0"/>
              </a:spcAft>
              <a:buNone/>
            </a:pPr>
            <a:endParaRPr sz="1400">
              <a:solidFill>
                <a:srgbClr val="434343"/>
              </a:solidFill>
            </a:endParaRPr>
          </a:p>
        </p:txBody>
      </p:sp>
      <p:grpSp>
        <p:nvGrpSpPr>
          <p:cNvPr id="266" name="Shape 266"/>
          <p:cNvGrpSpPr/>
          <p:nvPr/>
        </p:nvGrpSpPr>
        <p:grpSpPr>
          <a:xfrm>
            <a:off x="4381077" y="103171"/>
            <a:ext cx="381881" cy="241378"/>
            <a:chOff x="3241525" y="3039450"/>
            <a:chExt cx="494600" cy="312625"/>
          </a:xfrm>
        </p:grpSpPr>
        <p:sp>
          <p:nvSpPr>
            <p:cNvPr id="267" name="Shape 267"/>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9" name="Shape 269"/>
          <p:cNvGrpSpPr/>
          <p:nvPr/>
        </p:nvGrpSpPr>
        <p:grpSpPr>
          <a:xfrm>
            <a:off x="4609064" y="822421"/>
            <a:ext cx="2291119" cy="1799326"/>
            <a:chOff x="4610450" y="3703750"/>
            <a:chExt cx="453050" cy="332175"/>
          </a:xfrm>
        </p:grpSpPr>
        <p:sp>
          <p:nvSpPr>
            <p:cNvPr id="270" name="Shape 270"/>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72" name="Shape 272"/>
          <p:cNvGrpSpPr/>
          <p:nvPr/>
        </p:nvGrpSpPr>
        <p:grpSpPr>
          <a:xfrm rot="5400000">
            <a:off x="6840180" y="1106924"/>
            <a:ext cx="1141923" cy="1150929"/>
            <a:chOff x="1922075" y="1629000"/>
            <a:chExt cx="437200" cy="437200"/>
          </a:xfrm>
        </p:grpSpPr>
        <p:sp>
          <p:nvSpPr>
            <p:cNvPr id="273" name="Shape 273"/>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75" name="Shape 275"/>
          <p:cNvGrpSpPr/>
          <p:nvPr/>
        </p:nvGrpSpPr>
        <p:grpSpPr>
          <a:xfrm>
            <a:off x="2133149" y="1079698"/>
            <a:ext cx="1269740" cy="1518524"/>
            <a:chOff x="611175" y="2326900"/>
            <a:chExt cx="362700" cy="389575"/>
          </a:xfrm>
        </p:grpSpPr>
        <p:sp>
          <p:nvSpPr>
            <p:cNvPr id="276" name="Shape 276"/>
            <p:cNvSpPr/>
            <p:nvPr/>
          </p:nvSpPr>
          <p:spPr>
            <a:xfrm>
              <a:off x="611175" y="2326900"/>
              <a:ext cx="362700" cy="389575"/>
            </a:xfrm>
            <a:custGeom>
              <a:avLst/>
              <a:gdLst/>
              <a:ahLst/>
              <a:cxnLst/>
              <a:rect l="0" t="0" r="0" b="0"/>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Shape 277"/>
            <p:cNvSpPr/>
            <p:nvPr/>
          </p:nvSpPr>
          <p:spPr>
            <a:xfrm>
              <a:off x="794950" y="2500900"/>
              <a:ext cx="24450" cy="23850"/>
            </a:xfrm>
            <a:custGeom>
              <a:avLst/>
              <a:gdLst/>
              <a:ahLst/>
              <a:cxnLst/>
              <a:rect l="0" t="0" r="0" b="0"/>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754650" y="2381250"/>
              <a:ext cx="75750" cy="14050"/>
            </a:xfrm>
            <a:custGeom>
              <a:avLst/>
              <a:gdLst/>
              <a:ahLst/>
              <a:cxnLst/>
              <a:rect l="0" t="0" r="0" b="0"/>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765025" y="2453900"/>
              <a:ext cx="31175" cy="31150"/>
            </a:xfrm>
            <a:custGeom>
              <a:avLst/>
              <a:gdLst/>
              <a:ahLst/>
              <a:cxnLst/>
              <a:rect l="0" t="0" r="0" b="0"/>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solidFill>
                  <a:schemeClr val="dk1"/>
                </a:solidFill>
                <a:latin typeface="Lora"/>
                <a:ea typeface="Lora"/>
                <a:cs typeface="Lora"/>
                <a:sym typeface="Lora"/>
              </a:rPr>
              <a:t>OU-ISIR Gait Database, Large Population Dataset</a:t>
            </a:r>
            <a:endParaRPr sz="2400">
              <a:latin typeface="Lora"/>
              <a:ea typeface="Lora"/>
              <a:cs typeface="Lora"/>
              <a:sym typeface="Lora"/>
            </a:endParaRPr>
          </a:p>
        </p:txBody>
      </p:sp>
      <p:pic>
        <p:nvPicPr>
          <p:cNvPr id="285" name="Shape 285"/>
          <p:cNvPicPr preferRelativeResize="0"/>
          <p:nvPr/>
        </p:nvPicPr>
        <p:blipFill rotWithShape="1">
          <a:blip r:embed="rId3">
            <a:alphaModFix/>
          </a:blip>
          <a:srcRect b="13156"/>
          <a:stretch/>
        </p:blipFill>
        <p:spPr>
          <a:xfrm>
            <a:off x="4179850" y="1359448"/>
            <a:ext cx="4587475" cy="1752250"/>
          </a:xfrm>
          <a:prstGeom prst="rect">
            <a:avLst/>
          </a:prstGeom>
          <a:noFill/>
          <a:ln>
            <a:noFill/>
          </a:ln>
        </p:spPr>
      </p:pic>
      <p:pic>
        <p:nvPicPr>
          <p:cNvPr id="286" name="Shape 286"/>
          <p:cNvPicPr preferRelativeResize="0"/>
          <p:nvPr/>
        </p:nvPicPr>
        <p:blipFill rotWithShape="1">
          <a:blip r:embed="rId4">
            <a:alphaModFix/>
          </a:blip>
          <a:srcRect l="1633" t="6617" r="1127" b="4072"/>
          <a:stretch/>
        </p:blipFill>
        <p:spPr>
          <a:xfrm>
            <a:off x="2804620" y="3391250"/>
            <a:ext cx="6339380" cy="1752251"/>
          </a:xfrm>
          <a:prstGeom prst="rect">
            <a:avLst/>
          </a:prstGeom>
          <a:noFill/>
          <a:ln>
            <a:noFill/>
          </a:ln>
        </p:spPr>
      </p:pic>
      <p:pic>
        <p:nvPicPr>
          <p:cNvPr id="287" name="Shape 287"/>
          <p:cNvPicPr preferRelativeResize="0"/>
          <p:nvPr/>
        </p:nvPicPr>
        <p:blipFill rotWithShape="1">
          <a:blip r:embed="rId5">
            <a:alphaModFix/>
          </a:blip>
          <a:srcRect l="4050" r="3885" b="8542"/>
          <a:stretch/>
        </p:blipFill>
        <p:spPr>
          <a:xfrm>
            <a:off x="0" y="1233124"/>
            <a:ext cx="3194951" cy="2179125"/>
          </a:xfrm>
          <a:prstGeom prst="rect">
            <a:avLst/>
          </a:prstGeom>
          <a:noFill/>
          <a:ln>
            <a:noFill/>
          </a:ln>
        </p:spPr>
      </p:pic>
      <p:grpSp>
        <p:nvGrpSpPr>
          <p:cNvPr id="288" name="Shape 288"/>
          <p:cNvGrpSpPr/>
          <p:nvPr/>
        </p:nvGrpSpPr>
        <p:grpSpPr>
          <a:xfrm>
            <a:off x="4381077" y="103171"/>
            <a:ext cx="381881" cy="241378"/>
            <a:chOff x="3241525" y="3039450"/>
            <a:chExt cx="494600" cy="312625"/>
          </a:xfrm>
        </p:grpSpPr>
        <p:sp>
          <p:nvSpPr>
            <p:cNvPr id="289" name="Shape 289"/>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Lora"/>
                <a:ea typeface="Lora"/>
                <a:cs typeface="Lora"/>
                <a:sym typeface="Lora"/>
              </a:rPr>
              <a:t>Gallery and Probe</a:t>
            </a:r>
            <a:endParaRPr sz="2400">
              <a:latin typeface="Lora"/>
              <a:ea typeface="Lora"/>
              <a:cs typeface="Lora"/>
              <a:sym typeface="Lora"/>
            </a:endParaRPr>
          </a:p>
        </p:txBody>
      </p:sp>
      <p:sp>
        <p:nvSpPr>
          <p:cNvPr id="296" name="Shape 296"/>
          <p:cNvSpPr txBox="1">
            <a:spLocks noGrp="1"/>
          </p:cNvSpPr>
          <p:nvPr>
            <p:ph type="body" idx="3"/>
          </p:nvPr>
        </p:nvSpPr>
        <p:spPr>
          <a:xfrm>
            <a:off x="294602" y="1489275"/>
            <a:ext cx="8614500" cy="345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dk1"/>
                </a:solidFill>
              </a:rPr>
              <a:t>A subset with 1912 subjects of OULP-C1V1 is used as the evaluation set.</a:t>
            </a:r>
            <a:endParaRPr sz="1400">
              <a:solidFill>
                <a:schemeClr val="dk1"/>
              </a:solidFill>
            </a:endParaRPr>
          </a:p>
          <a:p>
            <a:pPr marL="0" lvl="0" indent="0" rtl="0">
              <a:spcBef>
                <a:spcPts val="0"/>
              </a:spcBef>
              <a:spcAft>
                <a:spcPts val="0"/>
              </a:spcAft>
              <a:buNone/>
            </a:pPr>
            <a:endParaRPr sz="1400">
              <a:solidFill>
                <a:schemeClr val="dk1"/>
              </a:solidFill>
            </a:endParaRPr>
          </a:p>
          <a:p>
            <a:pPr marL="0" lvl="0" indent="0" rtl="0">
              <a:spcBef>
                <a:spcPts val="0"/>
              </a:spcBef>
              <a:spcAft>
                <a:spcPts val="0"/>
              </a:spcAft>
              <a:buNone/>
            </a:pPr>
            <a:r>
              <a:rPr lang="en" sz="1400">
                <a:solidFill>
                  <a:schemeClr val="dk1"/>
                </a:solidFill>
              </a:rPr>
              <a:t>Each subject has probe and gallery gait sequences with different angle views: 55, 65, 75 and 85 degree.</a:t>
            </a:r>
            <a:endParaRPr sz="1400">
              <a:solidFill>
                <a:schemeClr val="dk1"/>
              </a:solidFill>
            </a:endParaRPr>
          </a:p>
          <a:p>
            <a:pPr marL="0" lvl="0" indent="0" rtl="0">
              <a:spcBef>
                <a:spcPts val="0"/>
              </a:spcBef>
              <a:spcAft>
                <a:spcPts val="0"/>
              </a:spcAft>
              <a:buNone/>
            </a:pPr>
            <a:endParaRPr sz="1400">
              <a:solidFill>
                <a:schemeClr val="dk1"/>
              </a:solidFill>
            </a:endParaRPr>
          </a:p>
          <a:p>
            <a:pPr marL="0" lvl="0" indent="0" rtl="0">
              <a:spcBef>
                <a:spcPts val="0"/>
              </a:spcBef>
              <a:spcAft>
                <a:spcPts val="0"/>
              </a:spcAft>
              <a:buNone/>
            </a:pPr>
            <a:r>
              <a:rPr lang="en" sz="1400">
                <a:solidFill>
                  <a:schemeClr val="dk1"/>
                </a:solidFill>
              </a:rPr>
              <a:t>Each subject has 8 sequence.</a:t>
            </a:r>
            <a:endParaRPr sz="1400">
              <a:solidFill>
                <a:schemeClr val="dk1"/>
              </a:solidFill>
            </a:endParaRPr>
          </a:p>
          <a:p>
            <a:pPr marL="0" lvl="0" indent="0" rtl="0">
              <a:spcBef>
                <a:spcPts val="0"/>
              </a:spcBef>
              <a:spcAft>
                <a:spcPts val="0"/>
              </a:spcAft>
              <a:buNone/>
            </a:pPr>
            <a:endParaRPr sz="1400">
              <a:solidFill>
                <a:schemeClr val="dk1"/>
              </a:solidFill>
            </a:endParaRPr>
          </a:p>
          <a:p>
            <a:pPr marL="0" lvl="0" indent="0" rtl="0">
              <a:spcBef>
                <a:spcPts val="0"/>
              </a:spcBef>
              <a:spcAft>
                <a:spcPts val="0"/>
              </a:spcAft>
              <a:buNone/>
            </a:pPr>
            <a:r>
              <a:rPr lang="en" sz="1400">
                <a:solidFill>
                  <a:schemeClr val="dk1"/>
                </a:solidFill>
              </a:rPr>
              <a:t>One sequence has a range from 19-43 frames.</a:t>
            </a:r>
            <a:endParaRPr/>
          </a:p>
        </p:txBody>
      </p:sp>
      <p:grpSp>
        <p:nvGrpSpPr>
          <p:cNvPr id="297" name="Shape 297"/>
          <p:cNvGrpSpPr/>
          <p:nvPr/>
        </p:nvGrpSpPr>
        <p:grpSpPr>
          <a:xfrm>
            <a:off x="4381077" y="103171"/>
            <a:ext cx="381881" cy="241378"/>
            <a:chOff x="3241525" y="3039450"/>
            <a:chExt cx="494600" cy="312625"/>
          </a:xfrm>
        </p:grpSpPr>
        <p:sp>
          <p:nvSpPr>
            <p:cNvPr id="298" name="Shape 298"/>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Lora"/>
                <a:ea typeface="Lora"/>
                <a:cs typeface="Lora"/>
                <a:sym typeface="Lora"/>
              </a:rPr>
              <a:t>Training and Validation</a:t>
            </a:r>
            <a:endParaRPr sz="2400">
              <a:latin typeface="Lora"/>
              <a:ea typeface="Lora"/>
              <a:cs typeface="Lora"/>
              <a:sym typeface="Lora"/>
            </a:endParaRPr>
          </a:p>
        </p:txBody>
      </p:sp>
      <p:sp>
        <p:nvSpPr>
          <p:cNvPr id="305" name="Shape 305"/>
          <p:cNvSpPr txBox="1">
            <a:spLocks noGrp="1"/>
          </p:cNvSpPr>
          <p:nvPr>
            <p:ph type="body" idx="3"/>
          </p:nvPr>
        </p:nvSpPr>
        <p:spPr>
          <a:xfrm>
            <a:off x="294601" y="1489275"/>
            <a:ext cx="5033100" cy="345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Only one half of the data is used for training. The training set is split into 856 subjects for training and 100 for validation.</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With every 100 iterations, validation test is performed. And by increasing the total iterations the validation precision increases significantly.</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After comparison, the model with 1.8 million iterations and 94.5% precision is chosen for testing. </a:t>
            </a:r>
            <a:endParaRPr sz="1400"/>
          </a:p>
          <a:p>
            <a:pPr marL="0" lvl="0" indent="0" rtl="0">
              <a:spcBef>
                <a:spcPts val="0"/>
              </a:spcBef>
              <a:spcAft>
                <a:spcPts val="0"/>
              </a:spcAft>
              <a:buNone/>
            </a:pPr>
            <a:endParaRPr sz="1400"/>
          </a:p>
        </p:txBody>
      </p:sp>
      <p:pic>
        <p:nvPicPr>
          <p:cNvPr id="306" name="Shape 306"/>
          <p:cNvPicPr preferRelativeResize="0"/>
          <p:nvPr/>
        </p:nvPicPr>
        <p:blipFill>
          <a:blip r:embed="rId3">
            <a:alphaModFix/>
          </a:blip>
          <a:stretch>
            <a:fillRect/>
          </a:stretch>
        </p:blipFill>
        <p:spPr>
          <a:xfrm>
            <a:off x="5396300" y="1489275"/>
            <a:ext cx="3644450" cy="2697500"/>
          </a:xfrm>
          <a:prstGeom prst="rect">
            <a:avLst/>
          </a:prstGeom>
          <a:noFill/>
          <a:ln>
            <a:noFill/>
          </a:ln>
        </p:spPr>
      </p:pic>
      <p:grpSp>
        <p:nvGrpSpPr>
          <p:cNvPr id="307" name="Shape 307"/>
          <p:cNvGrpSpPr/>
          <p:nvPr/>
        </p:nvGrpSpPr>
        <p:grpSpPr>
          <a:xfrm>
            <a:off x="4381077" y="103171"/>
            <a:ext cx="381881" cy="241378"/>
            <a:chOff x="3241525" y="3039450"/>
            <a:chExt cx="494600" cy="312625"/>
          </a:xfrm>
        </p:grpSpPr>
        <p:sp>
          <p:nvSpPr>
            <p:cNvPr id="308" name="Shape 308"/>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solidFill>
                  <a:schemeClr val="dk1"/>
                </a:solidFill>
                <a:latin typeface="Lora"/>
                <a:ea typeface="Lora"/>
                <a:cs typeface="Lora"/>
                <a:sym typeface="Lora"/>
              </a:rPr>
              <a:t>Result</a:t>
            </a:r>
            <a:endParaRPr sz="2400">
              <a:latin typeface="Lora"/>
              <a:ea typeface="Lora"/>
              <a:cs typeface="Lora"/>
              <a:sym typeface="Lora"/>
            </a:endParaRPr>
          </a:p>
        </p:txBody>
      </p:sp>
      <p:pic>
        <p:nvPicPr>
          <p:cNvPr id="315" name="Shape 315"/>
          <p:cNvPicPr preferRelativeResize="0"/>
          <p:nvPr/>
        </p:nvPicPr>
        <p:blipFill>
          <a:blip r:embed="rId3">
            <a:alphaModFix/>
          </a:blip>
          <a:stretch>
            <a:fillRect/>
          </a:stretch>
        </p:blipFill>
        <p:spPr>
          <a:xfrm>
            <a:off x="858971" y="1338287"/>
            <a:ext cx="7426064" cy="1675975"/>
          </a:xfrm>
          <a:prstGeom prst="rect">
            <a:avLst/>
          </a:prstGeom>
          <a:noFill/>
          <a:ln>
            <a:noFill/>
          </a:ln>
        </p:spPr>
      </p:pic>
      <p:pic>
        <p:nvPicPr>
          <p:cNvPr id="316" name="Shape 316"/>
          <p:cNvPicPr preferRelativeResize="0"/>
          <p:nvPr/>
        </p:nvPicPr>
        <p:blipFill>
          <a:blip r:embed="rId4">
            <a:alphaModFix/>
          </a:blip>
          <a:stretch>
            <a:fillRect/>
          </a:stretch>
        </p:blipFill>
        <p:spPr>
          <a:xfrm>
            <a:off x="2769331" y="3063276"/>
            <a:ext cx="3966338" cy="1895223"/>
          </a:xfrm>
          <a:prstGeom prst="rect">
            <a:avLst/>
          </a:prstGeom>
          <a:noFill/>
          <a:ln>
            <a:noFill/>
          </a:ln>
        </p:spPr>
      </p:pic>
      <p:grpSp>
        <p:nvGrpSpPr>
          <p:cNvPr id="317" name="Shape 317"/>
          <p:cNvGrpSpPr/>
          <p:nvPr/>
        </p:nvGrpSpPr>
        <p:grpSpPr>
          <a:xfrm>
            <a:off x="4381077" y="103171"/>
            <a:ext cx="381881" cy="241378"/>
            <a:chOff x="3241525" y="3039450"/>
            <a:chExt cx="494600" cy="312625"/>
          </a:xfrm>
        </p:grpSpPr>
        <p:sp>
          <p:nvSpPr>
            <p:cNvPr id="318" name="Shape 318"/>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Lora"/>
                <a:ea typeface="Lora"/>
                <a:cs typeface="Lora"/>
                <a:sym typeface="Lora"/>
              </a:rPr>
              <a:t>Sequence length</a:t>
            </a:r>
            <a:endParaRPr sz="2400">
              <a:latin typeface="Lora"/>
              <a:ea typeface="Lora"/>
              <a:cs typeface="Lora"/>
              <a:sym typeface="Lora"/>
            </a:endParaRPr>
          </a:p>
        </p:txBody>
      </p:sp>
      <p:pic>
        <p:nvPicPr>
          <p:cNvPr id="325" name="Shape 325"/>
          <p:cNvPicPr preferRelativeResize="0"/>
          <p:nvPr/>
        </p:nvPicPr>
        <p:blipFill>
          <a:blip r:embed="rId3">
            <a:alphaModFix/>
          </a:blip>
          <a:stretch>
            <a:fillRect/>
          </a:stretch>
        </p:blipFill>
        <p:spPr>
          <a:xfrm>
            <a:off x="737438" y="1397775"/>
            <a:ext cx="7669184" cy="3549450"/>
          </a:xfrm>
          <a:prstGeom prst="rect">
            <a:avLst/>
          </a:prstGeom>
          <a:noFill/>
          <a:ln>
            <a:noFill/>
          </a:ln>
        </p:spPr>
      </p:pic>
      <p:grpSp>
        <p:nvGrpSpPr>
          <p:cNvPr id="326" name="Shape 326"/>
          <p:cNvGrpSpPr/>
          <p:nvPr/>
        </p:nvGrpSpPr>
        <p:grpSpPr>
          <a:xfrm>
            <a:off x="4381077" y="103171"/>
            <a:ext cx="381881" cy="241378"/>
            <a:chOff x="3241525" y="3039450"/>
            <a:chExt cx="494600" cy="312625"/>
          </a:xfrm>
        </p:grpSpPr>
        <p:sp>
          <p:nvSpPr>
            <p:cNvPr id="327" name="Shape 327"/>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 name="Shape 328"/>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Lora"/>
                <a:ea typeface="Lora"/>
                <a:cs typeface="Lora"/>
                <a:sym typeface="Lora"/>
              </a:rPr>
              <a:t>Comparison with other methods</a:t>
            </a:r>
            <a:endParaRPr sz="2400">
              <a:latin typeface="Lora"/>
              <a:ea typeface="Lora"/>
              <a:cs typeface="Lora"/>
              <a:sym typeface="Lora"/>
            </a:endParaRPr>
          </a:p>
        </p:txBody>
      </p:sp>
      <p:sp>
        <p:nvSpPr>
          <p:cNvPr id="334" name="Shape 334"/>
          <p:cNvSpPr txBox="1">
            <a:spLocks noGrp="1"/>
          </p:cNvSpPr>
          <p:nvPr>
            <p:ph type="body" idx="1"/>
          </p:nvPr>
        </p:nvSpPr>
        <p:spPr>
          <a:xfrm>
            <a:off x="1431475" y="1466850"/>
            <a:ext cx="2631900" cy="130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LDA</a:t>
            </a:r>
            <a:endParaRPr b="1"/>
          </a:p>
          <a:p>
            <a:pPr marL="457200" lvl="0" indent="-317500" rtl="0">
              <a:spcBef>
                <a:spcPts val="0"/>
              </a:spcBef>
              <a:spcAft>
                <a:spcPts val="0"/>
              </a:spcAft>
              <a:buClr>
                <a:schemeClr val="dk1"/>
              </a:buClr>
              <a:buSzPts val="1400"/>
              <a:buChar char="-"/>
            </a:pPr>
            <a:r>
              <a:rPr lang="en" sz="1400">
                <a:solidFill>
                  <a:schemeClr val="dk1"/>
                </a:solidFill>
              </a:rPr>
              <a:t>Linear Discriminant Analysis</a:t>
            </a:r>
            <a:endParaRPr sz="1400"/>
          </a:p>
        </p:txBody>
      </p:sp>
      <p:sp>
        <p:nvSpPr>
          <p:cNvPr id="335" name="Shape 335"/>
          <p:cNvSpPr txBox="1">
            <a:spLocks noGrp="1"/>
          </p:cNvSpPr>
          <p:nvPr>
            <p:ph type="body" idx="2"/>
          </p:nvPr>
        </p:nvSpPr>
        <p:spPr>
          <a:xfrm>
            <a:off x="4724864" y="1466850"/>
            <a:ext cx="2631900" cy="130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DATER</a:t>
            </a:r>
            <a:endParaRPr b="1"/>
          </a:p>
          <a:p>
            <a:pPr marL="0" lvl="0" indent="0" rtl="0">
              <a:spcBef>
                <a:spcPts val="600"/>
              </a:spcBef>
              <a:spcAft>
                <a:spcPts val="0"/>
              </a:spcAft>
              <a:buNone/>
            </a:pPr>
            <a:endParaRPr sz="1200"/>
          </a:p>
        </p:txBody>
      </p:sp>
      <p:sp>
        <p:nvSpPr>
          <p:cNvPr id="336" name="Shape 336"/>
          <p:cNvSpPr txBox="1">
            <a:spLocks noGrp="1"/>
          </p:cNvSpPr>
          <p:nvPr>
            <p:ph type="body" idx="3"/>
          </p:nvPr>
        </p:nvSpPr>
        <p:spPr>
          <a:xfrm>
            <a:off x="267925" y="2771850"/>
            <a:ext cx="2631900" cy="2176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MvDA</a:t>
            </a:r>
            <a:endParaRPr b="1"/>
          </a:p>
          <a:p>
            <a:pPr marL="457200" lvl="0" indent="-317500" rtl="0">
              <a:spcBef>
                <a:spcPts val="0"/>
              </a:spcBef>
              <a:spcAft>
                <a:spcPts val="0"/>
              </a:spcAft>
              <a:buClr>
                <a:schemeClr val="dk1"/>
              </a:buClr>
              <a:buSzPts val="1400"/>
              <a:buChar char="-"/>
            </a:pPr>
            <a:r>
              <a:rPr lang="en" sz="1400">
                <a:solidFill>
                  <a:schemeClr val="dk1"/>
                </a:solidFill>
              </a:rPr>
              <a:t>Multi-view discriminant analysis </a:t>
            </a:r>
            <a:endParaRPr sz="1400">
              <a:solidFill>
                <a:schemeClr val="dk1"/>
              </a:solidFill>
            </a:endParaRPr>
          </a:p>
          <a:p>
            <a:pPr marL="457200" lvl="0" indent="-317500" rtl="0">
              <a:spcBef>
                <a:spcPts val="0"/>
              </a:spcBef>
              <a:spcAft>
                <a:spcPts val="0"/>
              </a:spcAft>
              <a:buClr>
                <a:schemeClr val="dk1"/>
              </a:buClr>
              <a:buSzPts val="1400"/>
              <a:buChar char="-"/>
            </a:pPr>
            <a:r>
              <a:rPr lang="en" sz="1400">
                <a:solidFill>
                  <a:schemeClr val="dk1"/>
                </a:solidFill>
              </a:rPr>
              <a:t>Transfer learning across two gait databases</a:t>
            </a:r>
            <a:endParaRPr sz="1400">
              <a:solidFill>
                <a:schemeClr val="dk1"/>
              </a:solidFill>
            </a:endParaRPr>
          </a:p>
          <a:p>
            <a:pPr marL="457200" lvl="0" indent="-317500" rtl="0">
              <a:spcBef>
                <a:spcPts val="0"/>
              </a:spcBef>
              <a:spcAft>
                <a:spcPts val="0"/>
              </a:spcAft>
              <a:buClr>
                <a:schemeClr val="dk1"/>
              </a:buClr>
              <a:buSzPts val="1400"/>
              <a:buChar char="-"/>
            </a:pPr>
            <a:r>
              <a:rPr lang="en" sz="1400">
                <a:solidFill>
                  <a:schemeClr val="dk1"/>
                </a:solidFill>
              </a:rPr>
              <a:t>Provided the rigorous sensitivity analysis</a:t>
            </a:r>
            <a:endParaRPr sz="1400">
              <a:solidFill>
                <a:schemeClr val="dk1"/>
              </a:solidFill>
            </a:endParaRPr>
          </a:p>
          <a:p>
            <a:pPr marL="0" lvl="0" indent="0" rtl="0">
              <a:spcBef>
                <a:spcPts val="600"/>
              </a:spcBef>
              <a:spcAft>
                <a:spcPts val="0"/>
              </a:spcAft>
              <a:buNone/>
            </a:pPr>
            <a:endParaRPr sz="1200"/>
          </a:p>
          <a:p>
            <a:pPr marL="0" lvl="0" indent="0" rtl="0">
              <a:spcBef>
                <a:spcPts val="600"/>
              </a:spcBef>
              <a:spcAft>
                <a:spcPts val="0"/>
              </a:spcAft>
              <a:buNone/>
            </a:pPr>
            <a:endParaRPr sz="1200"/>
          </a:p>
        </p:txBody>
      </p:sp>
      <p:sp>
        <p:nvSpPr>
          <p:cNvPr id="337" name="Shape 337"/>
          <p:cNvSpPr txBox="1">
            <a:spLocks noGrp="1"/>
          </p:cNvSpPr>
          <p:nvPr>
            <p:ph type="body" idx="1"/>
          </p:nvPr>
        </p:nvSpPr>
        <p:spPr>
          <a:xfrm>
            <a:off x="3130600" y="2771850"/>
            <a:ext cx="2631900" cy="2099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GMLDA</a:t>
            </a:r>
            <a:endParaRPr b="1"/>
          </a:p>
          <a:p>
            <a:pPr marL="457200" lvl="0" indent="-317500" rtl="0">
              <a:spcBef>
                <a:spcPts val="600"/>
              </a:spcBef>
              <a:spcAft>
                <a:spcPts val="0"/>
              </a:spcAft>
              <a:buClr>
                <a:schemeClr val="dk1"/>
              </a:buClr>
              <a:buSzPts val="1400"/>
              <a:buChar char="-"/>
            </a:pPr>
            <a:r>
              <a:rPr lang="en" sz="1400">
                <a:solidFill>
                  <a:schemeClr val="dk1"/>
                </a:solidFill>
              </a:rPr>
              <a:t>Generalized Multiview Analysis</a:t>
            </a:r>
            <a:endParaRPr sz="1400">
              <a:solidFill>
                <a:schemeClr val="dk1"/>
              </a:solidFill>
            </a:endParaRPr>
          </a:p>
          <a:p>
            <a:pPr marL="457200" lvl="0" indent="-317500" rtl="0">
              <a:spcBef>
                <a:spcPts val="0"/>
              </a:spcBef>
              <a:spcAft>
                <a:spcPts val="0"/>
              </a:spcAft>
              <a:buClr>
                <a:schemeClr val="dk1"/>
              </a:buClr>
              <a:buSzPts val="1400"/>
              <a:buChar char="-"/>
            </a:pPr>
            <a:r>
              <a:rPr lang="en" sz="1400">
                <a:solidFill>
                  <a:schemeClr val="dk1"/>
                </a:solidFill>
              </a:rPr>
              <a:t>Multi-view feature extraction</a:t>
            </a:r>
            <a:endParaRPr sz="1400">
              <a:solidFill>
                <a:schemeClr val="dk1"/>
              </a:solidFill>
            </a:endParaRPr>
          </a:p>
          <a:p>
            <a:pPr marL="457200" lvl="0" indent="-317500" rtl="0">
              <a:spcBef>
                <a:spcPts val="0"/>
              </a:spcBef>
              <a:spcAft>
                <a:spcPts val="0"/>
              </a:spcAft>
              <a:buClr>
                <a:schemeClr val="dk1"/>
              </a:buClr>
              <a:buSzPts val="1400"/>
              <a:buChar char="-"/>
            </a:pPr>
            <a:r>
              <a:rPr lang="en" sz="1400">
                <a:solidFill>
                  <a:schemeClr val="dk1"/>
                </a:solidFill>
              </a:rPr>
              <a:t>Extending several techniques to their multiview counterpart.</a:t>
            </a:r>
            <a:endParaRPr sz="1400">
              <a:solidFill>
                <a:schemeClr val="dk1"/>
              </a:solidFill>
            </a:endParaRPr>
          </a:p>
          <a:p>
            <a:pPr marL="0" lvl="0" indent="0" rtl="0">
              <a:spcBef>
                <a:spcPts val="600"/>
              </a:spcBef>
              <a:spcAft>
                <a:spcPts val="0"/>
              </a:spcAft>
              <a:buNone/>
            </a:pPr>
            <a:endParaRPr>
              <a:solidFill>
                <a:schemeClr val="dk1"/>
              </a:solidFill>
            </a:endParaRPr>
          </a:p>
        </p:txBody>
      </p:sp>
      <p:sp>
        <p:nvSpPr>
          <p:cNvPr id="338" name="Shape 338"/>
          <p:cNvSpPr txBox="1">
            <a:spLocks noGrp="1"/>
          </p:cNvSpPr>
          <p:nvPr>
            <p:ph type="body" idx="2"/>
          </p:nvPr>
        </p:nvSpPr>
        <p:spPr>
          <a:xfrm>
            <a:off x="6181914" y="2771850"/>
            <a:ext cx="2631900" cy="1305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t>CCA</a:t>
            </a:r>
            <a:endParaRPr b="1"/>
          </a:p>
          <a:p>
            <a:pPr marL="457200" lvl="0" indent="-317500" rtl="0">
              <a:spcBef>
                <a:spcPts val="600"/>
              </a:spcBef>
              <a:spcAft>
                <a:spcPts val="0"/>
              </a:spcAft>
              <a:buClr>
                <a:schemeClr val="dk1"/>
              </a:buClr>
              <a:buSzPts val="1400"/>
              <a:buChar char="-"/>
            </a:pPr>
            <a:r>
              <a:rPr lang="en" sz="1400">
                <a:solidFill>
                  <a:schemeClr val="dk1"/>
                </a:solidFill>
              </a:rPr>
              <a:t>Averaged Silhouette</a:t>
            </a:r>
            <a:endParaRPr sz="1400"/>
          </a:p>
        </p:txBody>
      </p:sp>
      <p:grpSp>
        <p:nvGrpSpPr>
          <p:cNvPr id="339" name="Shape 339"/>
          <p:cNvGrpSpPr/>
          <p:nvPr/>
        </p:nvGrpSpPr>
        <p:grpSpPr>
          <a:xfrm>
            <a:off x="4381077" y="103171"/>
            <a:ext cx="381881" cy="241378"/>
            <a:chOff x="3241525" y="3039450"/>
            <a:chExt cx="494600" cy="312625"/>
          </a:xfrm>
        </p:grpSpPr>
        <p:sp>
          <p:nvSpPr>
            <p:cNvPr id="340" name="Shape 340"/>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Lora"/>
                <a:ea typeface="Lora"/>
                <a:cs typeface="Lora"/>
                <a:sym typeface="Lora"/>
              </a:rPr>
              <a:t>Comparison with other methods</a:t>
            </a:r>
            <a:endParaRPr sz="2400">
              <a:latin typeface="Lora"/>
              <a:ea typeface="Lora"/>
              <a:cs typeface="Lora"/>
              <a:sym typeface="Lora"/>
            </a:endParaRPr>
          </a:p>
        </p:txBody>
      </p:sp>
      <p:grpSp>
        <p:nvGrpSpPr>
          <p:cNvPr id="347" name="Shape 347"/>
          <p:cNvGrpSpPr/>
          <p:nvPr/>
        </p:nvGrpSpPr>
        <p:grpSpPr>
          <a:xfrm>
            <a:off x="152400" y="1441650"/>
            <a:ext cx="8839201" cy="3448260"/>
            <a:chOff x="152400" y="1441650"/>
            <a:chExt cx="8839201" cy="3448260"/>
          </a:xfrm>
        </p:grpSpPr>
        <p:pic>
          <p:nvPicPr>
            <p:cNvPr id="348" name="Shape 348"/>
            <p:cNvPicPr preferRelativeResize="0"/>
            <p:nvPr/>
          </p:nvPicPr>
          <p:blipFill>
            <a:blip r:embed="rId3">
              <a:alphaModFix/>
            </a:blip>
            <a:stretch>
              <a:fillRect/>
            </a:stretch>
          </p:blipFill>
          <p:spPr>
            <a:xfrm>
              <a:off x="152400" y="1441650"/>
              <a:ext cx="8839201" cy="3448260"/>
            </a:xfrm>
            <a:prstGeom prst="rect">
              <a:avLst/>
            </a:prstGeom>
            <a:noFill/>
            <a:ln>
              <a:noFill/>
            </a:ln>
          </p:spPr>
        </p:pic>
        <p:sp>
          <p:nvSpPr>
            <p:cNvPr id="349" name="Shape 349"/>
            <p:cNvSpPr/>
            <p:nvPr/>
          </p:nvSpPr>
          <p:spPr>
            <a:xfrm>
              <a:off x="5152250" y="3352900"/>
              <a:ext cx="2115300" cy="539100"/>
            </a:xfrm>
            <a:prstGeom prst="roundRect">
              <a:avLst>
                <a:gd name="adj" fmla="val 16667"/>
              </a:avLst>
            </a:prstGeom>
            <a:noFill/>
            <a:ln w="38100" cap="flat" cmpd="sng">
              <a:solidFill>
                <a:srgbClr val="CC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p:nvPr/>
          </p:nvSpPr>
          <p:spPr>
            <a:xfrm>
              <a:off x="2325975" y="2483875"/>
              <a:ext cx="1983600" cy="366900"/>
            </a:xfrm>
            <a:prstGeom prst="roundRect">
              <a:avLst>
                <a:gd name="adj" fmla="val 16667"/>
              </a:avLst>
            </a:prstGeom>
            <a:noFill/>
            <a:ln w="38100" cap="flat" cmpd="sng">
              <a:solidFill>
                <a:srgbClr val="CC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51" name="Shape 351"/>
          <p:cNvGrpSpPr/>
          <p:nvPr/>
        </p:nvGrpSpPr>
        <p:grpSpPr>
          <a:xfrm>
            <a:off x="4381077" y="103171"/>
            <a:ext cx="381881" cy="241378"/>
            <a:chOff x="3241525" y="3039450"/>
            <a:chExt cx="494600" cy="312625"/>
          </a:xfrm>
        </p:grpSpPr>
        <p:sp>
          <p:nvSpPr>
            <p:cNvPr id="352" name="Shape 352"/>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i="0">
                <a:latin typeface="Lora"/>
                <a:ea typeface="Lora"/>
                <a:cs typeface="Lora"/>
                <a:sym typeface="Lora"/>
              </a:rPr>
              <a:t>Conclusion</a:t>
            </a:r>
            <a:endParaRPr sz="2400" i="0">
              <a:latin typeface="Lora"/>
              <a:ea typeface="Lora"/>
              <a:cs typeface="Lora"/>
              <a:sym typeface="Lora"/>
            </a:endParaRPr>
          </a:p>
        </p:txBody>
      </p:sp>
      <p:sp>
        <p:nvSpPr>
          <p:cNvPr id="359" name="Shape 359"/>
          <p:cNvSpPr txBox="1">
            <a:spLocks noGrp="1"/>
          </p:cNvSpPr>
          <p:nvPr>
            <p:ph type="body" idx="1"/>
          </p:nvPr>
        </p:nvSpPr>
        <p:spPr>
          <a:xfrm>
            <a:off x="166775" y="1471725"/>
            <a:ext cx="2579100" cy="631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rgbClr val="CC0000"/>
                </a:solidFill>
              </a:rPr>
              <a:t>CNN based</a:t>
            </a:r>
            <a:endParaRPr b="1">
              <a:solidFill>
                <a:srgbClr val="CC0000"/>
              </a:solidFill>
            </a:endParaRPr>
          </a:p>
          <a:p>
            <a:pPr marL="0" lvl="0" indent="0">
              <a:spcBef>
                <a:spcPts val="600"/>
              </a:spcBef>
              <a:spcAft>
                <a:spcPts val="0"/>
              </a:spcAft>
              <a:buNone/>
            </a:pPr>
            <a:endParaRPr/>
          </a:p>
        </p:txBody>
      </p:sp>
      <p:sp>
        <p:nvSpPr>
          <p:cNvPr id="360" name="Shape 360"/>
          <p:cNvSpPr txBox="1">
            <a:spLocks noGrp="1"/>
          </p:cNvSpPr>
          <p:nvPr>
            <p:ph type="body" idx="2"/>
          </p:nvPr>
        </p:nvSpPr>
        <p:spPr>
          <a:xfrm>
            <a:off x="3250325" y="1471725"/>
            <a:ext cx="2579100" cy="676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rgbClr val="CC0000"/>
                </a:solidFill>
              </a:rPr>
              <a:t>Silhouette sequence</a:t>
            </a:r>
            <a:endParaRPr b="1">
              <a:solidFill>
                <a:srgbClr val="CC0000"/>
              </a:solidFill>
            </a:endParaRPr>
          </a:p>
          <a:p>
            <a:pPr marL="0" lvl="0" indent="0">
              <a:spcBef>
                <a:spcPts val="600"/>
              </a:spcBef>
              <a:spcAft>
                <a:spcPts val="0"/>
              </a:spcAft>
              <a:buNone/>
            </a:pPr>
            <a:endParaRPr/>
          </a:p>
        </p:txBody>
      </p:sp>
      <p:sp>
        <p:nvSpPr>
          <p:cNvPr id="361" name="Shape 361"/>
          <p:cNvSpPr txBox="1">
            <a:spLocks noGrp="1"/>
          </p:cNvSpPr>
          <p:nvPr>
            <p:ph type="body" idx="3"/>
          </p:nvPr>
        </p:nvSpPr>
        <p:spPr>
          <a:xfrm>
            <a:off x="3282475" y="2503000"/>
            <a:ext cx="2579100" cy="901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rgbClr val="CC0000"/>
                </a:solidFill>
              </a:rPr>
              <a:t>Better Verification Accuracy</a:t>
            </a:r>
            <a:endParaRPr b="1">
              <a:solidFill>
                <a:srgbClr val="CC0000"/>
              </a:solidFill>
            </a:endParaRPr>
          </a:p>
          <a:p>
            <a:pPr marL="0" lvl="0" indent="0" rtl="0">
              <a:spcBef>
                <a:spcPts val="600"/>
              </a:spcBef>
              <a:spcAft>
                <a:spcPts val="0"/>
              </a:spcAft>
              <a:buNone/>
            </a:pPr>
            <a:endParaRPr/>
          </a:p>
          <a:p>
            <a:pPr marL="0" lvl="0" indent="0">
              <a:spcBef>
                <a:spcPts val="600"/>
              </a:spcBef>
              <a:spcAft>
                <a:spcPts val="0"/>
              </a:spcAft>
              <a:buNone/>
            </a:pPr>
            <a:endParaRPr/>
          </a:p>
        </p:txBody>
      </p:sp>
      <p:grpSp>
        <p:nvGrpSpPr>
          <p:cNvPr id="362" name="Shape 362"/>
          <p:cNvGrpSpPr/>
          <p:nvPr/>
        </p:nvGrpSpPr>
        <p:grpSpPr>
          <a:xfrm>
            <a:off x="4381077" y="103171"/>
            <a:ext cx="381881" cy="241378"/>
            <a:chOff x="3241525" y="3039450"/>
            <a:chExt cx="494600" cy="312625"/>
          </a:xfrm>
        </p:grpSpPr>
        <p:sp>
          <p:nvSpPr>
            <p:cNvPr id="363" name="Shape 363"/>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5" name="Shape 365"/>
          <p:cNvSpPr txBox="1">
            <a:spLocks noGrp="1"/>
          </p:cNvSpPr>
          <p:nvPr>
            <p:ph type="body" idx="2"/>
          </p:nvPr>
        </p:nvSpPr>
        <p:spPr>
          <a:xfrm>
            <a:off x="6371975" y="1471725"/>
            <a:ext cx="2579100" cy="6765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rgbClr val="CC0000"/>
                </a:solidFill>
              </a:rPr>
              <a:t>Cross view</a:t>
            </a:r>
            <a:endParaRPr b="1">
              <a:solidFill>
                <a:srgbClr val="CC0000"/>
              </a:solidFill>
            </a:endParaRPr>
          </a:p>
          <a:p>
            <a:pPr marL="0" lvl="0" indent="0" rtl="0">
              <a:spcBef>
                <a:spcPts val="6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1031425" y="1434775"/>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a:latin typeface="Lora"/>
                <a:ea typeface="Lora"/>
                <a:cs typeface="Lora"/>
                <a:sym typeface="Lora"/>
              </a:rPr>
              <a:t>Thanks!</a:t>
            </a:r>
            <a:endParaRPr sz="3600">
              <a:latin typeface="Lora"/>
              <a:ea typeface="Lora"/>
              <a:cs typeface="Lora"/>
              <a:sym typeface="Lora"/>
            </a:endParaRPr>
          </a:p>
        </p:txBody>
      </p:sp>
      <p:sp>
        <p:nvSpPr>
          <p:cNvPr id="371" name="Shape 371"/>
          <p:cNvSpPr txBox="1">
            <a:spLocks noGrp="1"/>
          </p:cNvSpPr>
          <p:nvPr>
            <p:ph type="body" idx="1"/>
          </p:nvPr>
        </p:nvSpPr>
        <p:spPr>
          <a:xfrm>
            <a:off x="1031425" y="2343600"/>
            <a:ext cx="7081200" cy="279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solidFill>
                  <a:srgbClr val="CC0000"/>
                </a:solidFill>
              </a:rPr>
              <a:t>Any questions?</a:t>
            </a:r>
            <a:endParaRPr sz="3600" b="1">
              <a:solidFill>
                <a:srgbClr val="CC0000"/>
              </a:solidFill>
            </a:endParaRPr>
          </a:p>
          <a:p>
            <a:pPr marL="0" lvl="0" indent="0" algn="ctr" rtl="0">
              <a:spcBef>
                <a:spcPts val="600"/>
              </a:spcBef>
              <a:spcAft>
                <a:spcPts val="0"/>
              </a:spcAft>
              <a:buNone/>
            </a:pPr>
            <a:endParaRPr/>
          </a:p>
          <a:p>
            <a:pPr marL="0" lvl="0" indent="0" algn="ctr" rtl="0">
              <a:spcBef>
                <a:spcPts val="0"/>
              </a:spcBef>
              <a:spcAft>
                <a:spcPts val="0"/>
              </a:spcAft>
              <a:buNone/>
            </a:pPr>
            <a:endParaRPr/>
          </a:p>
        </p:txBody>
      </p:sp>
      <p:sp>
        <p:nvSpPr>
          <p:cNvPr id="372" name="Shape 372"/>
          <p:cNvSpPr/>
          <p:nvPr/>
        </p:nvSpPr>
        <p:spPr>
          <a:xfrm>
            <a:off x="4410757" y="111095"/>
            <a:ext cx="322468" cy="289480"/>
          </a:xfrm>
          <a:custGeom>
            <a:avLst/>
            <a:gdLst/>
            <a:ahLst/>
            <a:cxnLst/>
            <a:rect l="0" t="0" r="0" b="0"/>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Shape 166"/>
          <p:cNvGrpSpPr/>
          <p:nvPr/>
        </p:nvGrpSpPr>
        <p:grpSpPr>
          <a:xfrm>
            <a:off x="4406518" y="110100"/>
            <a:ext cx="330961" cy="275331"/>
            <a:chOff x="1926350" y="995225"/>
            <a:chExt cx="428650" cy="356600"/>
          </a:xfrm>
        </p:grpSpPr>
        <p:sp>
          <p:nvSpPr>
            <p:cNvPr id="167" name="Shape 167"/>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1" name="Shape 171"/>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Introduction</a:t>
            </a:r>
            <a:endParaRPr/>
          </a:p>
        </p:txBody>
      </p:sp>
      <p:sp>
        <p:nvSpPr>
          <p:cNvPr id="172" name="Shape 172"/>
          <p:cNvSpPr txBox="1">
            <a:spLocks noGrp="1"/>
          </p:cNvSpPr>
          <p:nvPr>
            <p:ph type="body" idx="2"/>
          </p:nvPr>
        </p:nvSpPr>
        <p:spPr>
          <a:xfrm>
            <a:off x="1112875" y="1416900"/>
            <a:ext cx="6918300" cy="2515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000" b="1" dirty="0"/>
              <a:t>What is </a:t>
            </a:r>
            <a:r>
              <a:rPr lang="en-US" sz="3000" b="1" dirty="0" smtClean="0"/>
              <a:t>contrast</a:t>
            </a:r>
            <a:r>
              <a:rPr lang="en-US" sz="3000" b="1" dirty="0" smtClean="0"/>
              <a:t>?</a:t>
            </a:r>
            <a:endParaRPr sz="3000" b="1" dirty="0"/>
          </a:p>
          <a:p>
            <a:pPr marL="0" lvl="0" indent="0" algn="ctr" rtl="0">
              <a:spcBef>
                <a:spcPts val="600"/>
              </a:spcBef>
              <a:spcAft>
                <a:spcPts val="0"/>
              </a:spcAft>
              <a:buNone/>
            </a:pPr>
            <a:endParaRPr sz="3000" dirty="0"/>
          </a:p>
        </p:txBody>
      </p:sp>
      <p:sp>
        <p:nvSpPr>
          <p:cNvPr id="10" name="Content Placeholder 2"/>
          <p:cNvSpPr txBox="1">
            <a:spLocks/>
          </p:cNvSpPr>
          <p:nvPr/>
        </p:nvSpPr>
        <p:spPr>
          <a:xfrm>
            <a:off x="482464" y="2239758"/>
            <a:ext cx="8510030" cy="26944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pPr lvl="1"/>
            <a:r>
              <a:rPr lang="en-US" dirty="0" smtClean="0"/>
              <a:t>Variance </a:t>
            </a:r>
            <a:endParaRPr lang="en-US" dirty="0"/>
          </a:p>
          <a:p>
            <a:pPr lvl="1"/>
            <a:r>
              <a:rPr lang="en-US" dirty="0" smtClean="0"/>
              <a:t>Spatial </a:t>
            </a:r>
            <a:r>
              <a:rPr lang="en-US" dirty="0" smtClean="0"/>
              <a:t>frequency</a:t>
            </a:r>
            <a:r>
              <a:rPr lang="en-US" dirty="0" smtClean="0"/>
              <a:t>. (luminance change) </a:t>
            </a:r>
            <a:endParaRPr lang="en-US" dirty="0" smtClean="0"/>
          </a:p>
          <a:p>
            <a:pPr lvl="1">
              <a:spcAft>
                <a:spcPts val="600"/>
              </a:spcAft>
            </a:pPr>
            <a:r>
              <a:rPr lang="en-US" dirty="0" smtClean="0"/>
              <a:t>Human sensory systems (vision, audition, olfaction, taste, touch, temperature) :organized to respond strongly to temporal and spatial changes in the physical power of the stimulus.</a:t>
            </a:r>
            <a:endParaRPr lang="en-US" b="1" dirty="0" smtClean="0"/>
          </a:p>
          <a:p>
            <a:pPr marL="0" indent="0">
              <a:spcBef>
                <a:spcPts val="3000"/>
              </a:spcBef>
              <a:buFont typeface="Lora"/>
              <a:buNone/>
            </a:pPr>
            <a:endParaRPr lang="en-US" b="1" dirty="0" smtClean="0"/>
          </a:p>
          <a:p>
            <a:endParaRPr lang="en-US"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4890001" y="1480853"/>
            <a:ext cx="3819979" cy="2007929"/>
          </a:xfrm>
          <a:prstGeom prst="rect">
            <a:avLst/>
          </a:prstGeom>
          <a:noFill/>
          <a:ln>
            <a:noFill/>
          </a:ln>
        </p:spPr>
        <p:txBody>
          <a:bodyPr spcFirstLastPara="1" wrap="square" lIns="91425" tIns="91425" rIns="91425" bIns="91425" anchor="t" anchorCtr="0">
            <a:noAutofit/>
          </a:bodyPr>
          <a:lstStyle/>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p:txBody>
      </p:sp>
      <p:pic>
        <p:nvPicPr>
          <p:cNvPr id="378" name="Shape 378"/>
          <p:cNvPicPr preferRelativeResize="0"/>
          <p:nvPr/>
        </p:nvPicPr>
        <p:blipFill rotWithShape="1">
          <a:blip r:embed="rId3">
            <a:alphaModFix/>
          </a:blip>
          <a:srcRect/>
          <a:stretch/>
        </p:blipFill>
        <p:spPr>
          <a:xfrm>
            <a:off x="1367582" y="1185686"/>
            <a:ext cx="6465818" cy="2593411"/>
          </a:xfrm>
          <a:prstGeom prst="rect">
            <a:avLst/>
          </a:prstGeom>
          <a:noFill/>
          <a:ln>
            <a:noFill/>
          </a:ln>
        </p:spPr>
      </p:pic>
      <p:sp>
        <p:nvSpPr>
          <p:cNvPr id="379" name="Shape 379"/>
          <p:cNvSpPr txBox="1"/>
          <p:nvPr/>
        </p:nvSpPr>
        <p:spPr>
          <a:xfrm>
            <a:off x="1222569" y="3911965"/>
            <a:ext cx="6623572" cy="94354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400"/>
              <a:buFont typeface="Playfair Display"/>
              <a:buChar char="◈"/>
            </a:pPr>
            <a:r>
              <a:rPr lang="en" sz="1400" b="0" i="1" u="none" strike="noStrike" cap="none">
                <a:solidFill>
                  <a:srgbClr val="000000"/>
                </a:solidFill>
                <a:latin typeface="Playfair Display"/>
                <a:ea typeface="Playfair Display"/>
                <a:cs typeface="Playfair Display"/>
                <a:sym typeface="Playfair Display"/>
              </a:rPr>
              <a:t>Image *  filter (feature filter) = feature maps</a:t>
            </a:r>
            <a:endParaRPr sz="1100"/>
          </a:p>
          <a:p>
            <a:pPr marL="0" marR="0" lvl="0" indent="0" algn="l" rtl="0">
              <a:lnSpc>
                <a:spcPct val="115000"/>
              </a:lnSpc>
              <a:spcBef>
                <a:spcPts val="0"/>
              </a:spcBef>
              <a:spcAft>
                <a:spcPts val="0"/>
              </a:spcAft>
              <a:buClr>
                <a:srgbClr val="CC0000"/>
              </a:buClr>
              <a:buSzPts val="1400"/>
              <a:buFont typeface="Playfair Display"/>
              <a:buChar char="◈"/>
            </a:pPr>
            <a:r>
              <a:rPr lang="en" sz="1400" b="0" i="1" u="none" strike="noStrike" cap="none">
                <a:solidFill>
                  <a:srgbClr val="000000"/>
                </a:solidFill>
                <a:latin typeface="Playfair Display"/>
                <a:ea typeface="Playfair Display"/>
                <a:cs typeface="Playfair Display"/>
                <a:sym typeface="Playfair Display"/>
              </a:rPr>
              <a:t>Each portion needs do convolution </a:t>
            </a:r>
            <a:endParaRPr sz="1100"/>
          </a:p>
          <a:p>
            <a:pPr marL="0" marR="0" lvl="0" indent="88900" algn="l" rtl="0">
              <a:lnSpc>
                <a:spcPct val="115000"/>
              </a:lnSpc>
              <a:spcBef>
                <a:spcPts val="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a:p>
            <a:pPr marL="0" marR="0" lvl="0" indent="88900" algn="l" rtl="0">
              <a:lnSpc>
                <a:spcPct val="115000"/>
              </a:lnSpc>
              <a:spcBef>
                <a:spcPts val="120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a:p>
            <a:pPr marL="0" marR="0" lvl="0" indent="88900" algn="l" rtl="0">
              <a:lnSpc>
                <a:spcPct val="115000"/>
              </a:lnSpc>
              <a:spcBef>
                <a:spcPts val="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p:txBody>
      </p:sp>
      <p:sp>
        <p:nvSpPr>
          <p:cNvPr id="380" name="Shape 380"/>
          <p:cNvSpPr txBox="1"/>
          <p:nvPr/>
        </p:nvSpPr>
        <p:spPr>
          <a:xfrm>
            <a:off x="1295075" y="640448"/>
            <a:ext cx="6623572" cy="41722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600"/>
              <a:buFont typeface="Playfair Display"/>
              <a:buNone/>
            </a:pPr>
            <a:r>
              <a:rPr lang="en" sz="1600" b="1" i="1" u="none" strike="noStrike" cap="none">
                <a:solidFill>
                  <a:srgbClr val="000000"/>
                </a:solidFill>
                <a:latin typeface="Playfair Display"/>
                <a:ea typeface="Playfair Display"/>
                <a:cs typeface="Playfair Display"/>
                <a:sym typeface="Playfair Display"/>
              </a:rPr>
              <a:t>What is CNN?</a:t>
            </a:r>
            <a:endParaRPr sz="1100"/>
          </a:p>
          <a:p>
            <a:pPr marL="0" marR="0" lvl="0" indent="101600" algn="l" rtl="0">
              <a:lnSpc>
                <a:spcPct val="115000"/>
              </a:lnSpc>
              <a:spcBef>
                <a:spcPts val="0"/>
              </a:spcBef>
              <a:spcAft>
                <a:spcPts val="0"/>
              </a:spcAft>
              <a:buClr>
                <a:srgbClr val="CC0000"/>
              </a:buClr>
              <a:buSzPts val="1600"/>
              <a:buFont typeface="Playfair Display"/>
              <a:buNone/>
            </a:pPr>
            <a:endParaRPr sz="1600" b="1" i="1" u="none" strike="noStrike" cap="none">
              <a:solidFill>
                <a:srgbClr val="000000"/>
              </a:solidFill>
              <a:latin typeface="Playfair Display"/>
              <a:ea typeface="Playfair Display"/>
              <a:cs typeface="Playfair Display"/>
              <a:sym typeface="Playfair Display"/>
            </a:endParaRPr>
          </a:p>
          <a:p>
            <a:pPr marL="0" marR="0" lvl="0" indent="101600" algn="l" rtl="0">
              <a:lnSpc>
                <a:spcPct val="115000"/>
              </a:lnSpc>
              <a:spcBef>
                <a:spcPts val="0"/>
              </a:spcBef>
              <a:spcAft>
                <a:spcPts val="0"/>
              </a:spcAft>
              <a:buClr>
                <a:srgbClr val="CC0000"/>
              </a:buClr>
              <a:buSzPts val="1600"/>
              <a:buFont typeface="Playfair Display"/>
              <a:buNone/>
            </a:pPr>
            <a:endParaRPr sz="1600" b="1" i="1" u="none" strike="noStrike" cap="none">
              <a:solidFill>
                <a:srgbClr val="000000"/>
              </a:solidFill>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4890001" y="1480853"/>
            <a:ext cx="3819979" cy="2007929"/>
          </a:xfrm>
          <a:prstGeom prst="rect">
            <a:avLst/>
          </a:prstGeom>
          <a:noFill/>
          <a:ln>
            <a:noFill/>
          </a:ln>
        </p:spPr>
        <p:txBody>
          <a:bodyPr spcFirstLastPara="1" wrap="square" lIns="91425" tIns="91425" rIns="91425" bIns="91425" anchor="t" anchorCtr="0">
            <a:noAutofit/>
          </a:bodyPr>
          <a:lstStyle/>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p:txBody>
      </p:sp>
      <p:sp>
        <p:nvSpPr>
          <p:cNvPr id="386" name="Shape 386"/>
          <p:cNvSpPr txBox="1"/>
          <p:nvPr/>
        </p:nvSpPr>
        <p:spPr>
          <a:xfrm>
            <a:off x="1222569" y="3911965"/>
            <a:ext cx="6623572" cy="94354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400"/>
              <a:buFont typeface="Playfair Display"/>
              <a:buChar char="◈"/>
            </a:pPr>
            <a:r>
              <a:rPr lang="en" sz="1400" b="0" i="1" u="none" strike="noStrike" cap="none">
                <a:solidFill>
                  <a:srgbClr val="000000"/>
                </a:solidFill>
                <a:latin typeface="Playfair Display"/>
                <a:ea typeface="Playfair Display"/>
                <a:cs typeface="Playfair Display"/>
                <a:sym typeface="Playfair Display"/>
              </a:rPr>
              <a:t>Max pooling is for downsampling.</a:t>
            </a:r>
            <a:endParaRPr sz="1100"/>
          </a:p>
          <a:p>
            <a:pPr marL="0" marR="0" lvl="0" indent="0" algn="l" rtl="0">
              <a:lnSpc>
                <a:spcPct val="115000"/>
              </a:lnSpc>
              <a:spcBef>
                <a:spcPts val="1200"/>
              </a:spcBef>
              <a:spcAft>
                <a:spcPts val="0"/>
              </a:spcAft>
              <a:buClr>
                <a:srgbClr val="CC0000"/>
              </a:buClr>
              <a:buSzPts val="1400"/>
              <a:buFont typeface="Playfair Display"/>
              <a:buChar char="◈"/>
            </a:pPr>
            <a:r>
              <a:rPr lang="en" sz="1400" b="0" i="1" u="none" strike="noStrike" cap="none">
                <a:solidFill>
                  <a:srgbClr val="000000"/>
                </a:solidFill>
                <a:latin typeface="Playfair Display"/>
                <a:ea typeface="Playfair Display"/>
                <a:cs typeface="Playfair Display"/>
                <a:sym typeface="Playfair Display"/>
              </a:rPr>
              <a:t>Max pooling avoids some edge and redundant information. </a:t>
            </a:r>
            <a:endParaRPr sz="1100"/>
          </a:p>
          <a:p>
            <a:pPr marL="0" marR="0" lvl="0" indent="88900" algn="l" rtl="0">
              <a:lnSpc>
                <a:spcPct val="115000"/>
              </a:lnSpc>
              <a:spcBef>
                <a:spcPts val="120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a:p>
            <a:pPr marL="0" marR="0" lvl="0" indent="88900" algn="l" rtl="0">
              <a:lnSpc>
                <a:spcPct val="115000"/>
              </a:lnSpc>
              <a:spcBef>
                <a:spcPts val="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p:txBody>
      </p:sp>
      <p:sp>
        <p:nvSpPr>
          <p:cNvPr id="387" name="Shape 387"/>
          <p:cNvSpPr txBox="1"/>
          <p:nvPr/>
        </p:nvSpPr>
        <p:spPr>
          <a:xfrm>
            <a:off x="1295075" y="640448"/>
            <a:ext cx="6623572" cy="64757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600"/>
              <a:buFont typeface="Playfair Display"/>
              <a:buNone/>
            </a:pPr>
            <a:r>
              <a:rPr lang="en" sz="1600" b="1" i="1" u="none" strike="noStrike" cap="none">
                <a:solidFill>
                  <a:srgbClr val="000000"/>
                </a:solidFill>
                <a:latin typeface="Playfair Display"/>
                <a:ea typeface="Playfair Display"/>
                <a:cs typeface="Playfair Display"/>
                <a:sym typeface="Playfair Display"/>
              </a:rPr>
              <a:t>What is CNN?</a:t>
            </a:r>
            <a:endParaRPr sz="1100"/>
          </a:p>
          <a:p>
            <a:pPr marL="0" marR="0" lvl="0" indent="0" algn="l" rtl="0">
              <a:lnSpc>
                <a:spcPct val="115000"/>
              </a:lnSpc>
              <a:spcBef>
                <a:spcPts val="0"/>
              </a:spcBef>
              <a:spcAft>
                <a:spcPts val="0"/>
              </a:spcAft>
              <a:buClr>
                <a:srgbClr val="CC0000"/>
              </a:buClr>
              <a:buSzPts val="1600"/>
              <a:buFont typeface="Playfair Display"/>
              <a:buChar char="◈"/>
            </a:pPr>
            <a:r>
              <a:rPr lang="en" sz="1600" b="1" i="1" u="none" strike="noStrike" cap="none">
                <a:solidFill>
                  <a:srgbClr val="000000"/>
                </a:solidFill>
                <a:latin typeface="Playfair Display"/>
                <a:ea typeface="Playfair Display"/>
                <a:cs typeface="Playfair Display"/>
                <a:sym typeface="Playfair Display"/>
              </a:rPr>
              <a:t>Max pooling</a:t>
            </a:r>
            <a:endParaRPr sz="1100"/>
          </a:p>
          <a:p>
            <a:pPr marL="0" marR="0" lvl="0" indent="101600" algn="l" rtl="0">
              <a:lnSpc>
                <a:spcPct val="115000"/>
              </a:lnSpc>
              <a:spcBef>
                <a:spcPts val="0"/>
              </a:spcBef>
              <a:spcAft>
                <a:spcPts val="0"/>
              </a:spcAft>
              <a:buClr>
                <a:srgbClr val="CC0000"/>
              </a:buClr>
              <a:buSzPts val="1600"/>
              <a:buFont typeface="Playfair Display"/>
              <a:buNone/>
            </a:pPr>
            <a:endParaRPr sz="1600" b="1" i="1" u="none" strike="noStrike" cap="none">
              <a:solidFill>
                <a:srgbClr val="000000"/>
              </a:solidFill>
              <a:latin typeface="Playfair Display"/>
              <a:ea typeface="Playfair Display"/>
              <a:cs typeface="Playfair Display"/>
              <a:sym typeface="Playfair Display"/>
            </a:endParaRPr>
          </a:p>
          <a:p>
            <a:pPr marL="0" marR="0" lvl="0" indent="101600" algn="l" rtl="0">
              <a:lnSpc>
                <a:spcPct val="115000"/>
              </a:lnSpc>
              <a:spcBef>
                <a:spcPts val="0"/>
              </a:spcBef>
              <a:spcAft>
                <a:spcPts val="0"/>
              </a:spcAft>
              <a:buClr>
                <a:srgbClr val="CC0000"/>
              </a:buClr>
              <a:buSzPts val="1600"/>
              <a:buFont typeface="Playfair Display"/>
              <a:buNone/>
            </a:pPr>
            <a:endParaRPr sz="1600" b="1" i="1" u="none" strike="noStrike" cap="none">
              <a:solidFill>
                <a:srgbClr val="000000"/>
              </a:solidFill>
              <a:latin typeface="Playfair Display"/>
              <a:ea typeface="Playfair Display"/>
              <a:cs typeface="Playfair Display"/>
              <a:sym typeface="Playfair Display"/>
            </a:endParaRPr>
          </a:p>
        </p:txBody>
      </p:sp>
      <p:pic>
        <p:nvPicPr>
          <p:cNvPr id="388" name="Shape 388"/>
          <p:cNvPicPr preferRelativeResize="0"/>
          <p:nvPr/>
        </p:nvPicPr>
        <p:blipFill rotWithShape="1">
          <a:blip r:embed="rId3">
            <a:alphaModFix/>
          </a:blip>
          <a:srcRect/>
          <a:stretch/>
        </p:blipFill>
        <p:spPr>
          <a:xfrm>
            <a:off x="1295075" y="1361890"/>
            <a:ext cx="4533240" cy="224180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4890001" y="1480853"/>
            <a:ext cx="3819979" cy="2007929"/>
          </a:xfrm>
          <a:prstGeom prst="rect">
            <a:avLst/>
          </a:prstGeom>
          <a:noFill/>
          <a:ln>
            <a:noFill/>
          </a:ln>
        </p:spPr>
        <p:txBody>
          <a:bodyPr spcFirstLastPara="1" wrap="square" lIns="91425" tIns="91425" rIns="91425" bIns="91425" anchor="t" anchorCtr="0">
            <a:noAutofit/>
          </a:bodyPr>
          <a:lstStyle/>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p:txBody>
      </p:sp>
      <p:sp>
        <p:nvSpPr>
          <p:cNvPr id="394" name="Shape 394"/>
          <p:cNvSpPr txBox="1"/>
          <p:nvPr/>
        </p:nvSpPr>
        <p:spPr>
          <a:xfrm>
            <a:off x="1222569" y="3911965"/>
            <a:ext cx="6623572" cy="94354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400"/>
              <a:buFont typeface="Playfair Display"/>
              <a:buChar char="◈"/>
            </a:pPr>
            <a:r>
              <a:rPr lang="en" sz="1400" b="0" i="1" u="none" strike="noStrike" cap="none">
                <a:solidFill>
                  <a:srgbClr val="000000"/>
                </a:solidFill>
                <a:latin typeface="Playfair Display"/>
                <a:ea typeface="Playfair Display"/>
                <a:cs typeface="Playfair Display"/>
                <a:sym typeface="Playfair Display"/>
              </a:rPr>
              <a:t>The most useful information is in the position ( value is 3 which is max value). </a:t>
            </a:r>
            <a:endParaRPr sz="1100"/>
          </a:p>
          <a:p>
            <a:pPr marL="0" marR="0" lvl="0" indent="88900" algn="l" rtl="0">
              <a:lnSpc>
                <a:spcPct val="115000"/>
              </a:lnSpc>
              <a:spcBef>
                <a:spcPts val="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p:txBody>
      </p:sp>
      <p:sp>
        <p:nvSpPr>
          <p:cNvPr id="395" name="Shape 395"/>
          <p:cNvSpPr txBox="1"/>
          <p:nvPr/>
        </p:nvSpPr>
        <p:spPr>
          <a:xfrm>
            <a:off x="1295075" y="640448"/>
            <a:ext cx="6623572" cy="64757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600"/>
              <a:buFont typeface="Playfair Display"/>
              <a:buNone/>
            </a:pPr>
            <a:r>
              <a:rPr lang="en" sz="1600" b="1" i="1" u="none" strike="noStrike" cap="none">
                <a:solidFill>
                  <a:srgbClr val="000000"/>
                </a:solidFill>
                <a:latin typeface="Playfair Display"/>
                <a:ea typeface="Playfair Display"/>
                <a:cs typeface="Playfair Display"/>
                <a:sym typeface="Playfair Display"/>
              </a:rPr>
              <a:t>What is CNN?</a:t>
            </a:r>
            <a:endParaRPr sz="1100"/>
          </a:p>
          <a:p>
            <a:pPr marL="0" marR="0" lvl="0" indent="0" algn="l" rtl="0">
              <a:lnSpc>
                <a:spcPct val="115000"/>
              </a:lnSpc>
              <a:spcBef>
                <a:spcPts val="0"/>
              </a:spcBef>
              <a:spcAft>
                <a:spcPts val="0"/>
              </a:spcAft>
              <a:buClr>
                <a:srgbClr val="CC0000"/>
              </a:buClr>
              <a:buSzPts val="1600"/>
              <a:buFont typeface="Playfair Display"/>
              <a:buChar char="◈"/>
            </a:pPr>
            <a:r>
              <a:rPr lang="en" sz="1600" b="1" i="1" u="none" strike="noStrike" cap="none">
                <a:solidFill>
                  <a:srgbClr val="000000"/>
                </a:solidFill>
                <a:latin typeface="Playfair Display"/>
                <a:ea typeface="Playfair Display"/>
                <a:cs typeface="Playfair Display"/>
                <a:sym typeface="Playfair Display"/>
              </a:rPr>
              <a:t>Max pooling</a:t>
            </a:r>
            <a:endParaRPr sz="1100"/>
          </a:p>
          <a:p>
            <a:pPr marL="0" marR="0" lvl="0" indent="101600" algn="l" rtl="0">
              <a:lnSpc>
                <a:spcPct val="115000"/>
              </a:lnSpc>
              <a:spcBef>
                <a:spcPts val="0"/>
              </a:spcBef>
              <a:spcAft>
                <a:spcPts val="0"/>
              </a:spcAft>
              <a:buClr>
                <a:srgbClr val="CC0000"/>
              </a:buClr>
              <a:buSzPts val="1600"/>
              <a:buFont typeface="Playfair Display"/>
              <a:buNone/>
            </a:pPr>
            <a:endParaRPr sz="1600" b="1" i="1" u="none" strike="noStrike" cap="none">
              <a:solidFill>
                <a:srgbClr val="000000"/>
              </a:solidFill>
              <a:latin typeface="Playfair Display"/>
              <a:ea typeface="Playfair Display"/>
              <a:cs typeface="Playfair Display"/>
              <a:sym typeface="Playfair Display"/>
            </a:endParaRPr>
          </a:p>
          <a:p>
            <a:pPr marL="0" marR="0" lvl="0" indent="101600" algn="l" rtl="0">
              <a:lnSpc>
                <a:spcPct val="115000"/>
              </a:lnSpc>
              <a:spcBef>
                <a:spcPts val="0"/>
              </a:spcBef>
              <a:spcAft>
                <a:spcPts val="0"/>
              </a:spcAft>
              <a:buClr>
                <a:srgbClr val="CC0000"/>
              </a:buClr>
              <a:buSzPts val="1600"/>
              <a:buFont typeface="Playfair Display"/>
              <a:buNone/>
            </a:pPr>
            <a:endParaRPr sz="1600" b="1" i="1" u="none" strike="noStrike" cap="none">
              <a:solidFill>
                <a:srgbClr val="000000"/>
              </a:solidFill>
              <a:latin typeface="Playfair Display"/>
              <a:ea typeface="Playfair Display"/>
              <a:cs typeface="Playfair Display"/>
              <a:sym typeface="Playfair Display"/>
            </a:endParaRPr>
          </a:p>
        </p:txBody>
      </p:sp>
      <p:pic>
        <p:nvPicPr>
          <p:cNvPr id="396" name="Shape 396"/>
          <p:cNvPicPr preferRelativeResize="0"/>
          <p:nvPr/>
        </p:nvPicPr>
        <p:blipFill rotWithShape="1">
          <a:blip r:embed="rId3">
            <a:alphaModFix/>
          </a:blip>
          <a:srcRect/>
          <a:stretch/>
        </p:blipFill>
        <p:spPr>
          <a:xfrm>
            <a:off x="1295075" y="1480853"/>
            <a:ext cx="6329478" cy="24498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4890001" y="1480853"/>
            <a:ext cx="3819979" cy="2007929"/>
          </a:xfrm>
          <a:prstGeom prst="rect">
            <a:avLst/>
          </a:prstGeom>
          <a:noFill/>
          <a:ln>
            <a:noFill/>
          </a:ln>
        </p:spPr>
        <p:txBody>
          <a:bodyPr spcFirstLastPara="1" wrap="square" lIns="91425" tIns="91425" rIns="91425" bIns="91425" anchor="t" anchorCtr="0">
            <a:noAutofit/>
          </a:bodyPr>
          <a:lstStyle/>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p:txBody>
      </p:sp>
      <p:sp>
        <p:nvSpPr>
          <p:cNvPr id="402" name="Shape 402"/>
          <p:cNvSpPr txBox="1"/>
          <p:nvPr/>
        </p:nvSpPr>
        <p:spPr>
          <a:xfrm>
            <a:off x="1268946" y="4054388"/>
            <a:ext cx="6623572" cy="74852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400"/>
              <a:buFont typeface="Playfair Display"/>
              <a:buChar char="◈"/>
            </a:pPr>
            <a:r>
              <a:rPr lang="en" sz="1400" b="0" i="1" u="none" strike="noStrike" cap="none">
                <a:solidFill>
                  <a:srgbClr val="000000"/>
                </a:solidFill>
                <a:latin typeface="Playfair Display"/>
                <a:ea typeface="Playfair Display"/>
                <a:cs typeface="Playfair Display"/>
                <a:sym typeface="Playfair Display"/>
              </a:rPr>
              <a:t>Change the negative value to zero</a:t>
            </a:r>
            <a:endParaRPr sz="1100"/>
          </a:p>
          <a:p>
            <a:pPr marL="0" marR="0" lvl="0" indent="0" algn="l" rtl="0">
              <a:lnSpc>
                <a:spcPct val="115000"/>
              </a:lnSpc>
              <a:spcBef>
                <a:spcPts val="0"/>
              </a:spcBef>
              <a:spcAft>
                <a:spcPts val="0"/>
              </a:spcAft>
              <a:buClr>
                <a:srgbClr val="CC0000"/>
              </a:buClr>
              <a:buSzPts val="1400"/>
              <a:buFont typeface="Playfair Display"/>
              <a:buChar char="◈"/>
            </a:pPr>
            <a:r>
              <a:rPr lang="en" sz="1400" b="0" i="1" u="none" strike="noStrike" cap="none">
                <a:solidFill>
                  <a:srgbClr val="000000"/>
                </a:solidFill>
                <a:latin typeface="Playfair Display"/>
                <a:ea typeface="Playfair Display"/>
                <a:cs typeface="Playfair Display"/>
                <a:sym typeface="Playfair Display"/>
              </a:rPr>
              <a:t>Keep the math from breaking</a:t>
            </a:r>
            <a:endParaRPr sz="1100"/>
          </a:p>
          <a:p>
            <a:pPr marL="0" marR="0" lvl="0" indent="88900" algn="l" rtl="0">
              <a:lnSpc>
                <a:spcPct val="115000"/>
              </a:lnSpc>
              <a:spcBef>
                <a:spcPts val="0"/>
              </a:spcBef>
              <a:spcAft>
                <a:spcPts val="0"/>
              </a:spcAft>
              <a:buClr>
                <a:srgbClr val="CC0000"/>
              </a:buClr>
              <a:buSzPts val="1400"/>
              <a:buFont typeface="Playfair Display"/>
              <a:buNone/>
            </a:pPr>
            <a:endParaRPr sz="1400" b="0" i="1" u="none" strike="noStrike" cap="none">
              <a:solidFill>
                <a:srgbClr val="000000"/>
              </a:solidFill>
              <a:latin typeface="Playfair Display"/>
              <a:ea typeface="Playfair Display"/>
              <a:cs typeface="Playfair Display"/>
              <a:sym typeface="Playfair Display"/>
            </a:endParaRPr>
          </a:p>
        </p:txBody>
      </p:sp>
      <p:sp>
        <p:nvSpPr>
          <p:cNvPr id="403" name="Shape 403"/>
          <p:cNvSpPr txBox="1"/>
          <p:nvPr/>
        </p:nvSpPr>
        <p:spPr>
          <a:xfrm>
            <a:off x="1295075" y="640448"/>
            <a:ext cx="6623572" cy="64757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600"/>
              <a:buFont typeface="Playfair Display"/>
              <a:buNone/>
            </a:pPr>
            <a:r>
              <a:rPr lang="en" sz="1600" b="1" i="1" u="none" strike="noStrike" cap="none">
                <a:solidFill>
                  <a:srgbClr val="000000"/>
                </a:solidFill>
                <a:latin typeface="Playfair Display"/>
                <a:ea typeface="Playfair Display"/>
                <a:cs typeface="Playfair Display"/>
                <a:sym typeface="Playfair Display"/>
              </a:rPr>
              <a:t>What is CNN?</a:t>
            </a:r>
            <a:endParaRPr sz="1100"/>
          </a:p>
          <a:p>
            <a:pPr marL="0" marR="0" lvl="0" indent="0" algn="l" rtl="0">
              <a:lnSpc>
                <a:spcPct val="115000"/>
              </a:lnSpc>
              <a:spcBef>
                <a:spcPts val="0"/>
              </a:spcBef>
              <a:spcAft>
                <a:spcPts val="0"/>
              </a:spcAft>
              <a:buClr>
                <a:srgbClr val="CC0000"/>
              </a:buClr>
              <a:buSzPts val="1600"/>
              <a:buFont typeface="Playfair Display"/>
              <a:buChar char="◈"/>
            </a:pPr>
            <a:r>
              <a:rPr lang="en" sz="1600" b="1" i="1" u="none" strike="noStrike" cap="none">
                <a:solidFill>
                  <a:srgbClr val="000000"/>
                </a:solidFill>
                <a:latin typeface="Playfair Display"/>
                <a:ea typeface="Playfair Display"/>
                <a:cs typeface="Playfair Display"/>
                <a:sym typeface="Playfair Display"/>
              </a:rPr>
              <a:t>ReLUs (rectified linear units)</a:t>
            </a:r>
            <a:endParaRPr sz="1100"/>
          </a:p>
          <a:p>
            <a:pPr marL="0" marR="0" lvl="0" indent="101600" algn="l" rtl="0">
              <a:lnSpc>
                <a:spcPct val="115000"/>
              </a:lnSpc>
              <a:spcBef>
                <a:spcPts val="0"/>
              </a:spcBef>
              <a:spcAft>
                <a:spcPts val="0"/>
              </a:spcAft>
              <a:buClr>
                <a:srgbClr val="CC0000"/>
              </a:buClr>
              <a:buSzPts val="1600"/>
              <a:buFont typeface="Playfair Display"/>
              <a:buNone/>
            </a:pPr>
            <a:endParaRPr sz="1600" b="1" i="1" u="none" strike="noStrike" cap="none">
              <a:solidFill>
                <a:srgbClr val="000000"/>
              </a:solidFill>
              <a:latin typeface="Playfair Display"/>
              <a:ea typeface="Playfair Display"/>
              <a:cs typeface="Playfair Display"/>
              <a:sym typeface="Playfair Display"/>
            </a:endParaRPr>
          </a:p>
        </p:txBody>
      </p:sp>
      <p:pic>
        <p:nvPicPr>
          <p:cNvPr id="404" name="Shape 404"/>
          <p:cNvPicPr preferRelativeResize="0"/>
          <p:nvPr/>
        </p:nvPicPr>
        <p:blipFill rotWithShape="1">
          <a:blip r:embed="rId3">
            <a:alphaModFix/>
          </a:blip>
          <a:srcRect/>
          <a:stretch/>
        </p:blipFill>
        <p:spPr>
          <a:xfrm>
            <a:off x="1295075" y="1338431"/>
            <a:ext cx="5230761" cy="25640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4890001" y="1480853"/>
            <a:ext cx="3819979" cy="2007929"/>
          </a:xfrm>
          <a:prstGeom prst="rect">
            <a:avLst/>
          </a:prstGeom>
          <a:noFill/>
          <a:ln>
            <a:noFill/>
          </a:ln>
        </p:spPr>
        <p:txBody>
          <a:bodyPr spcFirstLastPara="1" wrap="square" lIns="91425" tIns="91425" rIns="91425" bIns="91425" anchor="t" anchorCtr="0">
            <a:noAutofit/>
          </a:bodyPr>
          <a:lstStyle/>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120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a:p>
            <a:pPr marL="177800" marR="0" lvl="0" indent="-88900" algn="l" rtl="0">
              <a:lnSpc>
                <a:spcPct val="115000"/>
              </a:lnSpc>
              <a:spcBef>
                <a:spcPts val="0"/>
              </a:spcBef>
              <a:spcAft>
                <a:spcPts val="0"/>
              </a:spcAft>
              <a:buClr>
                <a:schemeClr val="dk1"/>
              </a:buClr>
              <a:buSzPts val="1400"/>
              <a:buFont typeface="Playfair Display"/>
              <a:buNone/>
            </a:pPr>
            <a:endParaRPr sz="1400" b="0" i="1" u="none" strike="noStrike" cap="none">
              <a:solidFill>
                <a:schemeClr val="dk1"/>
              </a:solidFill>
              <a:latin typeface="Playfair Display"/>
              <a:ea typeface="Playfair Display"/>
              <a:cs typeface="Playfair Display"/>
              <a:sym typeface="Playfair Display"/>
            </a:endParaRPr>
          </a:p>
        </p:txBody>
      </p:sp>
      <p:sp>
        <p:nvSpPr>
          <p:cNvPr id="410" name="Shape 410"/>
          <p:cNvSpPr txBox="1"/>
          <p:nvPr/>
        </p:nvSpPr>
        <p:spPr>
          <a:xfrm>
            <a:off x="1268946" y="697957"/>
            <a:ext cx="6623572" cy="64757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CC0000"/>
              </a:buClr>
              <a:buSzPts val="1600"/>
              <a:buFont typeface="Playfair Display"/>
              <a:buNone/>
            </a:pPr>
            <a:r>
              <a:rPr lang="en" sz="1600" b="1" i="1" u="none" strike="noStrike" cap="none">
                <a:solidFill>
                  <a:srgbClr val="000000"/>
                </a:solidFill>
                <a:latin typeface="Playfair Display"/>
                <a:ea typeface="Playfair Display"/>
                <a:cs typeface="Playfair Display"/>
                <a:sym typeface="Playfair Display"/>
              </a:rPr>
              <a:t>What is CNN?</a:t>
            </a:r>
            <a:endParaRPr sz="1600" b="1" i="1" u="none" strike="noStrike" cap="none">
              <a:solidFill>
                <a:srgbClr val="000000"/>
              </a:solidFill>
              <a:latin typeface="Playfair Display"/>
              <a:ea typeface="Playfair Display"/>
              <a:cs typeface="Playfair Display"/>
              <a:sym typeface="Playfair Display"/>
            </a:endParaRPr>
          </a:p>
        </p:txBody>
      </p:sp>
      <p:pic>
        <p:nvPicPr>
          <p:cNvPr id="411" name="Shape 411"/>
          <p:cNvPicPr preferRelativeResize="0"/>
          <p:nvPr/>
        </p:nvPicPr>
        <p:blipFill rotWithShape="1">
          <a:blip r:embed="rId3">
            <a:alphaModFix/>
          </a:blip>
          <a:srcRect/>
          <a:stretch/>
        </p:blipFill>
        <p:spPr>
          <a:xfrm>
            <a:off x="1268946" y="1236607"/>
            <a:ext cx="5752872" cy="27780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pSp>
        <p:nvGrpSpPr>
          <p:cNvPr id="178" name="Shape 178"/>
          <p:cNvGrpSpPr/>
          <p:nvPr/>
        </p:nvGrpSpPr>
        <p:grpSpPr>
          <a:xfrm>
            <a:off x="4406518" y="110100"/>
            <a:ext cx="330961" cy="275331"/>
            <a:chOff x="1926350" y="995225"/>
            <a:chExt cx="428650" cy="356600"/>
          </a:xfrm>
        </p:grpSpPr>
        <p:sp>
          <p:nvSpPr>
            <p:cNvPr id="179" name="Shape 179"/>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3" name="Shape 183"/>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Introduction</a:t>
            </a:r>
            <a:endParaRPr/>
          </a:p>
        </p:txBody>
      </p:sp>
      <p:sp>
        <p:nvSpPr>
          <p:cNvPr id="184" name="Shape 184"/>
          <p:cNvSpPr txBox="1">
            <a:spLocks noGrp="1"/>
          </p:cNvSpPr>
          <p:nvPr>
            <p:ph type="body" idx="2"/>
          </p:nvPr>
        </p:nvSpPr>
        <p:spPr>
          <a:xfrm>
            <a:off x="1112875" y="930850"/>
            <a:ext cx="6918300" cy="2515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400" b="1" dirty="0" smtClean="0"/>
              <a:t>Definition of contrast in simple patterns</a:t>
            </a:r>
            <a:endParaRPr sz="2400" dirty="0"/>
          </a:p>
        </p:txBody>
      </p:sp>
      <p:sp>
        <p:nvSpPr>
          <p:cNvPr id="12" name="Content Placeholder 2"/>
          <p:cNvSpPr txBox="1">
            <a:spLocks/>
          </p:cNvSpPr>
          <p:nvPr/>
        </p:nvSpPr>
        <p:spPr>
          <a:xfrm>
            <a:off x="868101" y="1352090"/>
            <a:ext cx="7429382" cy="228133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r>
              <a:rPr lang="en-US" sz="1600" b="1" dirty="0" smtClean="0"/>
              <a:t>Weber Contrast</a:t>
            </a:r>
          </a:p>
          <a:p>
            <a:pPr lvl="1"/>
            <a:r>
              <a:rPr lang="en-US" sz="1600" dirty="0" smtClean="0"/>
              <a:t>Used for patterns: small, sharp-edged graphic objects like symbols and text characters on larger uniform backgrounds.</a:t>
            </a:r>
          </a:p>
          <a:p>
            <a:pPr lvl="1"/>
            <a:r>
              <a:rPr lang="en-US" sz="1600" dirty="0" smtClean="0"/>
              <a:t>background is lighter than the symbol CW: negative(0 to </a:t>
            </a:r>
            <a:r>
              <a:rPr lang="mr-IN" sz="1600" dirty="0" smtClean="0"/>
              <a:t>–</a:t>
            </a:r>
            <a:r>
              <a:rPr lang="en-US" sz="1600" dirty="0" smtClean="0"/>
              <a:t> 1); background is darker than the symbol CW: positive(0 to ~~).</a:t>
            </a:r>
          </a:p>
          <a:p>
            <a:pPr lvl="1"/>
            <a:endParaRPr lang="en-US" sz="1600" dirty="0" smtClean="0"/>
          </a:p>
          <a:p>
            <a:endParaRPr lang="en-US" sz="1600" b="1" dirty="0" smtClean="0"/>
          </a:p>
          <a:p>
            <a:pPr lvl="1"/>
            <a:endParaRPr lang="en-US" sz="1600" dirty="0"/>
          </a:p>
        </p:txBody>
      </p:sp>
      <p:pic>
        <p:nvPicPr>
          <p:cNvPr id="13" name="Picture 12"/>
          <p:cNvPicPr>
            <a:picLocks noChangeAspect="1"/>
          </p:cNvPicPr>
          <p:nvPr/>
        </p:nvPicPr>
        <p:blipFill>
          <a:blip r:embed="rId3"/>
          <a:stretch>
            <a:fillRect/>
          </a:stretch>
        </p:blipFill>
        <p:spPr>
          <a:xfrm>
            <a:off x="1374210" y="3041176"/>
            <a:ext cx="3984868" cy="1870830"/>
          </a:xfrm>
          <a:prstGeom prst="rect">
            <a:avLst/>
          </a:prstGeom>
        </p:spPr>
      </p:pic>
      <p:pic>
        <p:nvPicPr>
          <p:cNvPr id="3" name="Picture 2"/>
          <p:cNvPicPr>
            <a:picLocks noChangeAspect="1"/>
          </p:cNvPicPr>
          <p:nvPr/>
        </p:nvPicPr>
        <p:blipFill>
          <a:blip r:embed="rId4"/>
          <a:stretch>
            <a:fillRect/>
          </a:stretch>
        </p:blipFill>
        <p:spPr>
          <a:xfrm>
            <a:off x="5728943" y="3578264"/>
            <a:ext cx="1315801" cy="46296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grpSp>
        <p:nvGrpSpPr>
          <p:cNvPr id="191" name="Shape 191"/>
          <p:cNvGrpSpPr/>
          <p:nvPr/>
        </p:nvGrpSpPr>
        <p:grpSpPr>
          <a:xfrm>
            <a:off x="4406518" y="110100"/>
            <a:ext cx="330961" cy="275331"/>
            <a:chOff x="1926350" y="995225"/>
            <a:chExt cx="428650" cy="356600"/>
          </a:xfrm>
        </p:grpSpPr>
        <p:sp>
          <p:nvSpPr>
            <p:cNvPr id="192" name="Shape 192"/>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6" name="Shape 196"/>
          <p:cNvSpPr txBox="1">
            <a:spLocks noGrp="1"/>
          </p:cNvSpPr>
          <p:nvPr>
            <p:ph type="title"/>
          </p:nvPr>
        </p:nvSpPr>
        <p:spPr>
          <a:xfrm>
            <a:off x="1031425" y="750150"/>
            <a:ext cx="7081200" cy="53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Introduction</a:t>
            </a:r>
            <a:endParaRPr/>
          </a:p>
        </p:txBody>
      </p:sp>
      <p:sp>
        <p:nvSpPr>
          <p:cNvPr id="13" name="Content Placeholder 2"/>
          <p:cNvSpPr txBox="1">
            <a:spLocks/>
          </p:cNvSpPr>
          <p:nvPr/>
        </p:nvSpPr>
        <p:spPr>
          <a:xfrm>
            <a:off x="1275389" y="1019700"/>
            <a:ext cx="6763408" cy="116805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1pPr>
            <a:lvl2pPr marL="914400" marR="0" lvl="1"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2pPr>
            <a:lvl3pPr marL="1371600" marR="0" lvl="2"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3pPr>
            <a:lvl4pPr marL="1828800" marR="0" lvl="3"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4pPr>
            <a:lvl5pPr marL="2286000" marR="0" lvl="4"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5pPr>
            <a:lvl6pPr marL="2743200" marR="0" lvl="5"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6pPr>
            <a:lvl7pPr marL="3200400" marR="0" lvl="6" indent="-355600" algn="l" rtl="0">
              <a:lnSpc>
                <a:spcPct val="115000"/>
              </a:lnSpc>
              <a:spcBef>
                <a:spcPts val="0"/>
              </a:spcBef>
              <a:spcAft>
                <a:spcPts val="0"/>
              </a:spcAft>
              <a:buClr>
                <a:srgbClr val="CC0000"/>
              </a:buClr>
              <a:buSzPts val="2000"/>
              <a:buFont typeface="Lora"/>
              <a:buChar char="⬩"/>
              <a:defRPr sz="2000" b="0" i="0" u="none" strike="noStrike" cap="none">
                <a:solidFill>
                  <a:srgbClr val="000000"/>
                </a:solidFill>
                <a:latin typeface="Lora"/>
                <a:ea typeface="Lora"/>
                <a:cs typeface="Lora"/>
                <a:sym typeface="Lora"/>
              </a:defRPr>
            </a:lvl7pPr>
            <a:lvl8pPr marL="3657600" marR="0" lvl="7"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8pPr>
            <a:lvl9pPr marL="4114800" marR="0" lvl="8" indent="-355600" algn="l" rtl="0">
              <a:lnSpc>
                <a:spcPct val="115000"/>
              </a:lnSpc>
              <a:spcBef>
                <a:spcPts val="0"/>
              </a:spcBef>
              <a:spcAft>
                <a:spcPts val="0"/>
              </a:spcAft>
              <a:buClr>
                <a:srgbClr val="000000"/>
              </a:buClr>
              <a:buSzPts val="2000"/>
              <a:buFont typeface="Lora"/>
              <a:buChar char="■"/>
              <a:defRPr sz="2000" b="0" i="0" u="none" strike="noStrike" cap="none">
                <a:solidFill>
                  <a:srgbClr val="000000"/>
                </a:solidFill>
                <a:latin typeface="Lora"/>
                <a:ea typeface="Lora"/>
                <a:cs typeface="Lora"/>
                <a:sym typeface="Lora"/>
              </a:defRPr>
            </a:lvl9pPr>
          </a:lstStyle>
          <a:p>
            <a:r>
              <a:rPr lang="en-US" sz="1400" b="1" dirty="0" smtClean="0"/>
              <a:t>Michelson Contrast</a:t>
            </a:r>
          </a:p>
          <a:p>
            <a:pPr lvl="1"/>
            <a:r>
              <a:rPr lang="en-US" sz="1400" dirty="0" smtClean="0"/>
              <a:t>For simple periodic patterns (e.g., textures) there is no large area of uniform luminance that dominates the user's brightness adaptation. There is no clear choice for the denominator of the above statistics .</a:t>
            </a:r>
          </a:p>
          <a:p>
            <a:endParaRPr lang="en-US" sz="1400" dirty="0"/>
          </a:p>
        </p:txBody>
      </p:sp>
      <p:pic>
        <p:nvPicPr>
          <p:cNvPr id="14" name="Picture 13"/>
          <p:cNvPicPr>
            <a:picLocks noChangeAspect="1"/>
          </p:cNvPicPr>
          <p:nvPr/>
        </p:nvPicPr>
        <p:blipFill>
          <a:blip r:embed="rId3"/>
          <a:stretch>
            <a:fillRect/>
          </a:stretch>
        </p:blipFill>
        <p:spPr>
          <a:xfrm>
            <a:off x="1549707" y="2362280"/>
            <a:ext cx="2773140" cy="1769072"/>
          </a:xfrm>
          <a:prstGeom prst="rect">
            <a:avLst/>
          </a:prstGeom>
        </p:spPr>
      </p:pic>
      <p:sp>
        <p:nvSpPr>
          <p:cNvPr id="15" name="TextBox 14"/>
          <p:cNvSpPr txBox="1"/>
          <p:nvPr/>
        </p:nvSpPr>
        <p:spPr>
          <a:xfrm>
            <a:off x="4737479" y="2443727"/>
            <a:ext cx="2303362" cy="369332"/>
          </a:xfrm>
          <a:prstGeom prst="rect">
            <a:avLst/>
          </a:prstGeom>
          <a:noFill/>
        </p:spPr>
        <p:txBody>
          <a:bodyPr wrap="square" rtlCol="0">
            <a:spAutoFit/>
          </a:bodyPr>
          <a:lstStyle/>
          <a:p>
            <a:r>
              <a:rPr lang="en-US" smtClean="0"/>
              <a:t>Equation:</a:t>
            </a:r>
            <a:endParaRPr lang="en-US"/>
          </a:p>
        </p:txBody>
      </p:sp>
      <p:pic>
        <p:nvPicPr>
          <p:cNvPr id="16" name="Picture 15"/>
          <p:cNvPicPr>
            <a:picLocks noChangeAspect="1"/>
          </p:cNvPicPr>
          <p:nvPr/>
        </p:nvPicPr>
        <p:blipFill>
          <a:blip r:embed="rId4"/>
          <a:stretch>
            <a:fillRect/>
          </a:stretch>
        </p:blipFill>
        <p:spPr>
          <a:xfrm>
            <a:off x="4986554" y="2823122"/>
            <a:ext cx="2388535" cy="58494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ctrTitle" idx="4294967295"/>
          </p:nvPr>
        </p:nvSpPr>
        <p:spPr>
          <a:xfrm>
            <a:off x="685813" y="2839555"/>
            <a:ext cx="7772400" cy="1159800"/>
          </a:xfrm>
          <a:prstGeom prst="rect">
            <a:avLst/>
          </a:prstGeom>
        </p:spPr>
        <p:txBody>
          <a:bodyPr spcFirstLastPara="1" wrap="square" lIns="91425" tIns="91425" rIns="91425" bIns="91425" anchor="t" anchorCtr="0">
            <a:noAutofit/>
          </a:bodyPr>
          <a:lstStyle/>
          <a:p>
            <a:pPr lvl="0">
              <a:spcBef>
                <a:spcPts val="600"/>
              </a:spcBef>
            </a:pPr>
            <a:r>
              <a:rPr lang="en-US" sz="4400" b="1" dirty="0"/>
              <a:t>Definition of Contrast in images</a:t>
            </a:r>
            <a:endParaRPr lang="en-US" sz="4400" dirty="0"/>
          </a:p>
        </p:txBody>
      </p:sp>
      <p:grpSp>
        <p:nvGrpSpPr>
          <p:cNvPr id="218" name="Shape 218"/>
          <p:cNvGrpSpPr/>
          <p:nvPr/>
        </p:nvGrpSpPr>
        <p:grpSpPr>
          <a:xfrm>
            <a:off x="3595667" y="1011331"/>
            <a:ext cx="2072269" cy="1654216"/>
            <a:chOff x="5975075" y="2327500"/>
            <a:chExt cx="420100" cy="388350"/>
          </a:xfrm>
        </p:grpSpPr>
        <p:sp>
          <p:nvSpPr>
            <p:cNvPr id="219" name="Shape 219"/>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2" name="Shape 222"/>
          <p:cNvGrpSpPr/>
          <p:nvPr/>
        </p:nvGrpSpPr>
        <p:grpSpPr>
          <a:xfrm>
            <a:off x="4374460" y="114911"/>
            <a:ext cx="395084" cy="292298"/>
            <a:chOff x="5255200" y="3006475"/>
            <a:chExt cx="511700" cy="378575"/>
          </a:xfrm>
        </p:grpSpPr>
        <p:sp>
          <p:nvSpPr>
            <p:cNvPr id="223" name="Shape 223"/>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79757"/>
          </a:xfrm>
        </p:spPr>
        <p:txBody>
          <a:bodyPr/>
          <a:lstStyle/>
          <a:p>
            <a:r>
              <a:rPr lang="en-US" sz="1400" b="1" dirty="0" smtClean="0"/>
              <a:t>One common </a:t>
            </a:r>
            <a:r>
              <a:rPr lang="en-US" sz="1400" b="1" dirty="0" smtClean="0"/>
              <a:t>way(root mean square contrast)</a:t>
            </a:r>
            <a:endParaRPr lang="en-US" sz="1400" b="1" dirty="0" smtClean="0"/>
          </a:p>
          <a:p>
            <a:r>
              <a:rPr lang="en-US" sz="1400" dirty="0"/>
              <a:t>With this definition, images of different human faces have the same contrast if their </a:t>
            </a:r>
            <a:r>
              <a:rPr lang="en-US" sz="1400" dirty="0" err="1"/>
              <a:t>rms</a:t>
            </a:r>
            <a:r>
              <a:rPr lang="en-US" sz="1400" dirty="0"/>
              <a:t> contrast is equal. 9 The </a:t>
            </a:r>
            <a:r>
              <a:rPr lang="en-US" sz="1400" dirty="0" err="1"/>
              <a:t>rms</a:t>
            </a:r>
            <a:r>
              <a:rPr lang="en-US" sz="1400" dirty="0"/>
              <a:t> contrast does not depend on spatial frequency content of the image or the spatial distribution of contrast in the image. </a:t>
            </a:r>
          </a:p>
          <a:p>
            <a:pPr lvl="1"/>
            <a:endParaRPr lang="en-US" sz="1400" dirty="0"/>
          </a:p>
        </p:txBody>
      </p:sp>
      <p:sp>
        <p:nvSpPr>
          <p:cNvPr id="10" name="Text Placeholder 1"/>
          <p:cNvSpPr>
            <a:spLocks noGrp="1"/>
          </p:cNvSpPr>
          <p:nvPr>
            <p:ph type="body" idx="2"/>
          </p:nvPr>
        </p:nvSpPr>
        <p:spPr>
          <a:xfrm>
            <a:off x="4294059" y="2904783"/>
            <a:ext cx="3009749" cy="571514"/>
          </a:xfrm>
        </p:spPr>
        <p:txBody>
          <a:bodyPr/>
          <a:lstStyle/>
          <a:p>
            <a:pPr marL="171450" indent="-171450">
              <a:buFont typeface="Arial" charset="0"/>
              <a:buChar char="•"/>
            </a:pPr>
            <a:r>
              <a:rPr lang="en-US" sz="1200" dirty="0" smtClean="0"/>
              <a:t>Xi: It’s a gray value of some point</a:t>
            </a:r>
            <a:endParaRPr lang="en-US" sz="1600" dirty="0"/>
          </a:p>
          <a:p>
            <a:pPr marL="171450" indent="-171450">
              <a:buFont typeface="Arial" charset="0"/>
              <a:buChar char="•"/>
            </a:pPr>
            <a:endParaRPr lang="en-US" sz="1200" dirty="0"/>
          </a:p>
        </p:txBody>
      </p:sp>
      <p:pic>
        <p:nvPicPr>
          <p:cNvPr id="4" name="Picture 3"/>
          <p:cNvPicPr>
            <a:picLocks noChangeAspect="1"/>
          </p:cNvPicPr>
          <p:nvPr/>
        </p:nvPicPr>
        <p:blipFill>
          <a:blip r:embed="rId3"/>
          <a:stretch>
            <a:fillRect/>
          </a:stretch>
        </p:blipFill>
        <p:spPr>
          <a:xfrm>
            <a:off x="1610272" y="2904783"/>
            <a:ext cx="2291693" cy="628491"/>
          </a:xfrm>
          <a:prstGeom prst="rect">
            <a:avLst/>
          </a:prstGeom>
        </p:spPr>
      </p:pic>
    </p:spTree>
    <p:extLst>
      <p:ext uri="{BB962C8B-B14F-4D97-AF65-F5344CB8AC3E}">
        <p14:creationId xmlns:p14="http://schemas.microsoft.com/office/powerpoint/2010/main" val="1980187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31" name="Shape 231"/>
          <p:cNvGrpSpPr/>
          <p:nvPr/>
        </p:nvGrpSpPr>
        <p:grpSpPr>
          <a:xfrm>
            <a:off x="4374460" y="47436"/>
            <a:ext cx="395084" cy="292298"/>
            <a:chOff x="5255200" y="3006475"/>
            <a:chExt cx="511700" cy="378575"/>
          </a:xfrm>
        </p:grpSpPr>
        <p:sp>
          <p:nvSpPr>
            <p:cNvPr id="232" name="Shape 232"/>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 Placeholder 1"/>
          <p:cNvSpPr>
            <a:spLocks noGrp="1"/>
          </p:cNvSpPr>
          <p:nvPr>
            <p:ph type="body" idx="2"/>
          </p:nvPr>
        </p:nvSpPr>
        <p:spPr>
          <a:xfrm>
            <a:off x="999844" y="1020074"/>
            <a:ext cx="6417832" cy="1667948"/>
          </a:xfrm>
        </p:spPr>
        <p:txBody>
          <a:bodyPr/>
          <a:lstStyle/>
          <a:p>
            <a:r>
              <a:rPr lang="en-US" sz="1600" b="1" dirty="0" smtClean="0"/>
              <a:t>Local Contrast</a:t>
            </a:r>
          </a:p>
          <a:p>
            <a:pPr lvl="1"/>
            <a:r>
              <a:rPr lang="en-US" sz="1600" dirty="0"/>
              <a:t>The local nature of contrast changes across an image and spatial frequency content are related and should be </a:t>
            </a:r>
            <a:r>
              <a:rPr lang="en-US" sz="1600" dirty="0" smtClean="0"/>
              <a:t>considered </a:t>
            </a:r>
            <a:r>
              <a:rPr lang="en-US" sz="1600" dirty="0"/>
              <a:t>together. </a:t>
            </a:r>
          </a:p>
          <a:p>
            <a:pPr lvl="1"/>
            <a:endParaRPr lang="en-US" sz="1600" dirty="0"/>
          </a:p>
        </p:txBody>
      </p:sp>
      <p:sp>
        <p:nvSpPr>
          <p:cNvPr id="10" name="Text Placeholder 1"/>
          <p:cNvSpPr>
            <a:spLocks noGrp="1"/>
          </p:cNvSpPr>
          <p:nvPr>
            <p:ph type="body" idx="2"/>
          </p:nvPr>
        </p:nvSpPr>
        <p:spPr>
          <a:xfrm>
            <a:off x="4476072" y="2529968"/>
            <a:ext cx="3009749" cy="770802"/>
          </a:xfrm>
        </p:spPr>
        <p:txBody>
          <a:bodyPr/>
          <a:lstStyle/>
          <a:p>
            <a:pPr marL="171450" indent="-171450">
              <a:buFont typeface="Arial" charset="0"/>
              <a:buChar char="•"/>
            </a:pPr>
            <a:r>
              <a:rPr lang="en-US" sz="1200" dirty="0" smtClean="0"/>
              <a:t>I</a:t>
            </a:r>
            <a:r>
              <a:rPr lang="en-US" sz="1200" smtClean="0"/>
              <a:t>: Background luminance</a:t>
            </a:r>
            <a:endParaRPr lang="en-US" sz="1200" dirty="0"/>
          </a:p>
        </p:txBody>
      </p:sp>
      <p:pic>
        <p:nvPicPr>
          <p:cNvPr id="4" name="Picture 3"/>
          <p:cNvPicPr>
            <a:picLocks noChangeAspect="1"/>
          </p:cNvPicPr>
          <p:nvPr/>
        </p:nvPicPr>
        <p:blipFill>
          <a:blip r:embed="rId3"/>
          <a:stretch>
            <a:fillRect/>
          </a:stretch>
        </p:blipFill>
        <p:spPr>
          <a:xfrm>
            <a:off x="1115815" y="2688022"/>
            <a:ext cx="3258645" cy="454695"/>
          </a:xfrm>
          <a:prstGeom prst="rect">
            <a:avLst/>
          </a:prstGeom>
        </p:spPr>
      </p:pic>
      <p:sp>
        <p:nvSpPr>
          <p:cNvPr id="3" name="TextBox 2">
            <a:hlinkClick r:id="rId4"/>
          </p:cNvPr>
          <p:cNvSpPr txBox="1"/>
          <p:nvPr/>
        </p:nvSpPr>
        <p:spPr>
          <a:xfrm>
            <a:off x="1329525" y="3618186"/>
            <a:ext cx="2831224" cy="307777"/>
          </a:xfrm>
          <a:prstGeom prst="rect">
            <a:avLst/>
          </a:prstGeom>
          <a:noFill/>
        </p:spPr>
        <p:txBody>
          <a:bodyPr wrap="none" rtlCol="0">
            <a:spAutoFit/>
          </a:bodyPr>
          <a:lstStyle/>
          <a:p>
            <a:r>
              <a:rPr lang="en-US" dirty="0" smtClean="0">
                <a:hlinkClick r:id="rId4"/>
              </a:rPr>
              <a:t>Global contrast </a:t>
            </a:r>
            <a:r>
              <a:rPr lang="en-US" dirty="0" err="1" smtClean="0">
                <a:hlinkClick r:id="rId4"/>
              </a:rPr>
              <a:t>v.s</a:t>
            </a:r>
            <a:r>
              <a:rPr lang="en-US" dirty="0" smtClean="0">
                <a:hlinkClick r:id="rId4"/>
              </a:rPr>
              <a:t> </a:t>
            </a:r>
            <a:r>
              <a:rPr lang="en-US" dirty="0">
                <a:hlinkClick r:id="rId4"/>
              </a:rPr>
              <a:t>L</a:t>
            </a:r>
            <a:r>
              <a:rPr lang="en-US" dirty="0" smtClean="0">
                <a:hlinkClick r:id="rId4"/>
              </a:rPr>
              <a:t>ocal contrast</a:t>
            </a:r>
            <a:endParaRPr lang="en-US" dirty="0"/>
          </a:p>
        </p:txBody>
      </p:sp>
    </p:spTree>
    <p:extLst>
      <p:ext uri="{BB962C8B-B14F-4D97-AF65-F5344CB8AC3E}">
        <p14:creationId xmlns:p14="http://schemas.microsoft.com/office/powerpoint/2010/main" val="1600480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Global Contrast </a:t>
            </a:r>
            <a:r>
              <a:rPr lang="en-US" b="1" dirty="0" err="1" smtClean="0"/>
              <a:t>v.s</a:t>
            </a:r>
            <a:r>
              <a:rPr lang="en-US" b="1" dirty="0" smtClean="0"/>
              <a:t> Local Contrast</a:t>
            </a:r>
            <a:endParaRPr lang="en-US" b="1" dirty="0"/>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pic>
        <p:nvPicPr>
          <p:cNvPr id="5" name="Picture 4"/>
          <p:cNvPicPr>
            <a:picLocks noChangeAspect="1"/>
          </p:cNvPicPr>
          <p:nvPr/>
        </p:nvPicPr>
        <p:blipFill>
          <a:blip r:embed="rId2"/>
          <a:stretch>
            <a:fillRect/>
          </a:stretch>
        </p:blipFill>
        <p:spPr>
          <a:xfrm>
            <a:off x="4572025" y="1558727"/>
            <a:ext cx="4389742" cy="2889697"/>
          </a:xfrm>
          <a:prstGeom prst="rect">
            <a:avLst/>
          </a:prstGeom>
        </p:spPr>
      </p:pic>
      <p:pic>
        <p:nvPicPr>
          <p:cNvPr id="6" name="Picture 5"/>
          <p:cNvPicPr>
            <a:picLocks noChangeAspect="1"/>
          </p:cNvPicPr>
          <p:nvPr/>
        </p:nvPicPr>
        <p:blipFill>
          <a:blip r:embed="rId3"/>
          <a:stretch>
            <a:fillRect/>
          </a:stretch>
        </p:blipFill>
        <p:spPr>
          <a:xfrm>
            <a:off x="168741" y="1558728"/>
            <a:ext cx="4292525" cy="2889697"/>
          </a:xfrm>
          <a:prstGeom prst="rect">
            <a:avLst/>
          </a:prstGeom>
        </p:spPr>
      </p:pic>
    </p:spTree>
    <p:extLst>
      <p:ext uri="{BB962C8B-B14F-4D97-AF65-F5344CB8AC3E}">
        <p14:creationId xmlns:p14="http://schemas.microsoft.com/office/powerpoint/2010/main" val="1222760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Yor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1007</Words>
  <Application>Microsoft Macintosh PowerPoint</Application>
  <PresentationFormat>On-screen Show (16:9)</PresentationFormat>
  <Paragraphs>148</Paragraphs>
  <Slides>34</Slides>
  <Notes>33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Calibri</vt:lpstr>
      <vt:lpstr>Lora</vt:lpstr>
      <vt:lpstr>Playfair Display</vt:lpstr>
      <vt:lpstr>Arial</vt:lpstr>
      <vt:lpstr>Yorick template</vt:lpstr>
      <vt:lpstr>Office 主题</vt:lpstr>
      <vt:lpstr>Contrast in complex images </vt:lpstr>
      <vt:lpstr>Introduction</vt:lpstr>
      <vt:lpstr>Introduction</vt:lpstr>
      <vt:lpstr>Introduction</vt:lpstr>
      <vt:lpstr>Introduction</vt:lpstr>
      <vt:lpstr>Definition of Contrast in images</vt:lpstr>
      <vt:lpstr>PowerPoint Presentation</vt:lpstr>
      <vt:lpstr>PowerPoint Presentation</vt:lpstr>
      <vt:lpstr>Global Contrast v.s Local Contrast</vt:lpstr>
      <vt:lpstr>PowerPoint Presentation</vt:lpstr>
      <vt:lpstr>PowerPoint Presentation</vt:lpstr>
      <vt:lpstr>PowerPoint Presentation</vt:lpstr>
      <vt:lpstr>PowerPoint Presentation</vt:lpstr>
      <vt:lpstr>PowerPoint Presentation</vt:lpstr>
      <vt:lpstr>Conclusion</vt:lpstr>
      <vt:lpstr>Thanks!</vt:lpstr>
      <vt:lpstr>PowerPoint Presentation</vt:lpstr>
      <vt:lpstr>PowerPoint Presentation</vt:lpstr>
      <vt:lpstr>PowerPoint Presentation</vt:lpstr>
      <vt:lpstr>Experiment</vt:lpstr>
      <vt:lpstr>OU-ISIR Gait Database, Large Population Dataset</vt:lpstr>
      <vt:lpstr>Gallery and Probe</vt:lpstr>
      <vt:lpstr>Training and Validation</vt:lpstr>
      <vt:lpstr>Result</vt:lpstr>
      <vt:lpstr>Sequence length</vt:lpstr>
      <vt:lpstr>Comparison with other methods</vt:lpstr>
      <vt:lpstr>Comparison with other methods</vt:lpstr>
      <vt:lpstr>Conclusion</vt:lpstr>
      <vt:lpstr>Thanks!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Contrast in complex images </dc:title>
  <cp:lastModifiedBy>529559047@qq.com</cp:lastModifiedBy>
  <cp:revision>32</cp:revision>
  <dcterms:modified xsi:type="dcterms:W3CDTF">2018-02-13T19:17:44Z</dcterms:modified>
</cp:coreProperties>
</file>